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70" r:id="rId4"/>
    <p:sldId id="271" r:id="rId5"/>
    <p:sldId id="257" r:id="rId6"/>
    <p:sldId id="259" r:id="rId7"/>
    <p:sldId id="269" r:id="rId8"/>
    <p:sldId id="261" r:id="rId9"/>
    <p:sldId id="264" r:id="rId10"/>
    <p:sldId id="263" r:id="rId11"/>
    <p:sldId id="262" r:id="rId12"/>
    <p:sldId id="268"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CCC8"/>
    <a:srgbClr val="4F649B"/>
    <a:srgbClr val="FFDEA9"/>
    <a:srgbClr val="7B9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C1779-E8DB-4B34-B0B0-91829C2D8433}" v="10" dt="2024-10-04T09:36:48.8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344" autoAdjust="0"/>
  </p:normalViewPr>
  <p:slideViewPr>
    <p:cSldViewPr snapToGrid="0" showGuides="1">
      <p:cViewPr varScale="1">
        <p:scale>
          <a:sx n="49" d="100"/>
          <a:sy n="49" d="100"/>
        </p:scale>
        <p:origin x="1336" y="4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0F3E9-B15F-4E1A-BF36-71C527569BA8}" type="datetimeFigureOut">
              <a:rPr lang="en-GB" smtClean="0"/>
              <a:t>04/10/2024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D3C6B-A9F2-4CDA-B49C-F0A386530F88}" type="slidenum">
              <a:rPr lang="en-GB" smtClean="0"/>
              <a:t>‹#›</a:t>
            </a:fld>
            <a:endParaRPr lang="en-GB"/>
          </a:p>
        </p:txBody>
      </p:sp>
    </p:spTree>
    <p:extLst>
      <p:ext uri="{BB962C8B-B14F-4D97-AF65-F5344CB8AC3E}">
        <p14:creationId xmlns:p14="http://schemas.microsoft.com/office/powerpoint/2010/main" val="320100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1</a:t>
            </a:fld>
            <a:endParaRPr lang="en-GB"/>
          </a:p>
        </p:txBody>
      </p:sp>
    </p:spTree>
    <p:extLst>
      <p:ext uri="{BB962C8B-B14F-4D97-AF65-F5344CB8AC3E}">
        <p14:creationId xmlns:p14="http://schemas.microsoft.com/office/powerpoint/2010/main" val="196709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3C6B-A9F2-4CDA-B49C-F0A386530F8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936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to look at the different images: </a:t>
            </a:r>
          </a:p>
          <a:p>
            <a:pPr marL="171450" indent="-171450">
              <a:buFontTx/>
              <a:buChar char="-"/>
            </a:pPr>
            <a:r>
              <a:rPr lang="en-GB" dirty="0"/>
              <a:t>What do they recognise?</a:t>
            </a:r>
          </a:p>
          <a:p>
            <a:pPr marL="171450" indent="-171450">
              <a:buFontTx/>
              <a:buChar char="-"/>
            </a:pPr>
            <a:r>
              <a:rPr lang="en-GB" dirty="0"/>
              <a:t>Can they name any of the areas of science on display? </a:t>
            </a:r>
          </a:p>
          <a:p>
            <a:pPr marL="0" indent="0">
              <a:buFontTx/>
              <a:buNone/>
            </a:pPr>
            <a:endParaRPr lang="en-GB" dirty="0"/>
          </a:p>
          <a:p>
            <a:pPr marL="0" indent="0">
              <a:buFontTx/>
              <a:buNone/>
            </a:pPr>
            <a:r>
              <a:rPr lang="en-GB" dirty="0"/>
              <a:t>Images included (clockwise from top left corner):</a:t>
            </a:r>
          </a:p>
          <a:p>
            <a:pPr marL="171450" indent="-171450">
              <a:buFontTx/>
              <a:buChar char="-"/>
            </a:pPr>
            <a:r>
              <a:rPr lang="en-GB" dirty="0"/>
              <a:t>Northern Lights (geomagnetism)</a:t>
            </a:r>
          </a:p>
          <a:p>
            <a:pPr marL="171450" indent="-171450">
              <a:buFontTx/>
              <a:buChar char="-"/>
            </a:pPr>
            <a:r>
              <a:rPr lang="en-GB" dirty="0"/>
              <a:t>Giants Causeway (hexagonal basalt)</a:t>
            </a:r>
          </a:p>
          <a:p>
            <a:pPr marL="171450" indent="-171450">
              <a:buFontTx/>
              <a:buChar char="-"/>
            </a:pPr>
            <a:r>
              <a:rPr lang="en-GB" dirty="0"/>
              <a:t>Coastal defences</a:t>
            </a:r>
          </a:p>
          <a:p>
            <a:pPr marL="171450" indent="-171450">
              <a:buFontTx/>
              <a:buChar char="-"/>
            </a:pPr>
            <a:r>
              <a:rPr lang="en-GB" dirty="0"/>
              <a:t>Tropical storm system</a:t>
            </a:r>
          </a:p>
          <a:p>
            <a:pPr marL="171450" indent="-171450">
              <a:buFontTx/>
              <a:buChar char="-"/>
            </a:pPr>
            <a:r>
              <a:rPr lang="en-GB" dirty="0"/>
              <a:t>Coral reef</a:t>
            </a:r>
          </a:p>
          <a:p>
            <a:pPr marL="171450" indent="-171450">
              <a:buFontTx/>
              <a:buChar char="-"/>
            </a:pPr>
            <a:r>
              <a:rPr lang="en-GB" dirty="0"/>
              <a:t>Wind turbine</a:t>
            </a:r>
          </a:p>
          <a:p>
            <a:pPr marL="171450" indent="-171450">
              <a:buFontTx/>
              <a:buChar char="-"/>
            </a:pPr>
            <a:r>
              <a:rPr lang="en-GB" dirty="0"/>
              <a:t>Lava flow</a:t>
            </a:r>
          </a:p>
          <a:p>
            <a:pPr marL="171450" indent="-171450">
              <a:buFontTx/>
              <a:buChar char="-"/>
            </a:pPr>
            <a:r>
              <a:rPr lang="en-GB" dirty="0"/>
              <a:t>Seismometer (earthquake monitoring)</a:t>
            </a:r>
          </a:p>
          <a:p>
            <a:pPr marL="171450" indent="-171450">
              <a:buFontTx/>
              <a:buChar char="-"/>
            </a:pPr>
            <a:r>
              <a:rPr lang="en-GB" dirty="0"/>
              <a:t>Glaciers</a:t>
            </a:r>
          </a:p>
          <a:p>
            <a:pPr marL="171450" indent="-171450">
              <a:buFontTx/>
              <a:buChar char="-"/>
            </a:pPr>
            <a:r>
              <a:rPr lang="en-GB" dirty="0"/>
              <a:t>Rock pedestal (desert)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Stalagmites (cave systems)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River water sampling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Basaltic lava fission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Waterfall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Azurite mineral specimen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i="0" dirty="0">
                <a:effectLst/>
                <a:latin typeface="Linux Libertine"/>
              </a:rPr>
              <a:t>Dinosaur footprint (fossil)</a:t>
            </a:r>
          </a:p>
        </p:txBody>
      </p:sp>
      <p:sp>
        <p:nvSpPr>
          <p:cNvPr id="4" name="Slide Number Placeholder 3"/>
          <p:cNvSpPr>
            <a:spLocks noGrp="1"/>
          </p:cNvSpPr>
          <p:nvPr>
            <p:ph type="sldNum" sz="quarter" idx="5"/>
          </p:nvPr>
        </p:nvSpPr>
        <p:spPr/>
        <p:txBody>
          <a:bodyPr/>
          <a:lstStyle/>
          <a:p>
            <a:fld id="{A7DD3C6B-A9F2-4CDA-B49C-F0A386530F88}" type="slidenum">
              <a:rPr lang="en-GB" smtClean="0"/>
              <a:t>3</a:t>
            </a:fld>
            <a:endParaRPr lang="en-GB"/>
          </a:p>
        </p:txBody>
      </p:sp>
    </p:spTree>
    <p:extLst>
      <p:ext uri="{BB962C8B-B14F-4D97-AF65-F5344CB8AC3E}">
        <p14:creationId xmlns:p14="http://schemas.microsoft.com/office/powerpoint/2010/main" val="2304287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5</a:t>
            </a:fld>
            <a:endParaRPr lang="en-GB"/>
          </a:p>
        </p:txBody>
      </p:sp>
    </p:spTree>
    <p:extLst>
      <p:ext uri="{BB962C8B-B14F-4D97-AF65-F5344CB8AC3E}">
        <p14:creationId xmlns:p14="http://schemas.microsoft.com/office/powerpoint/2010/main" val="19207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10</a:t>
            </a:fld>
            <a:endParaRPr lang="en-GB"/>
          </a:p>
        </p:txBody>
      </p:sp>
    </p:spTree>
    <p:extLst>
      <p:ext uri="{BB962C8B-B14F-4D97-AF65-F5344CB8AC3E}">
        <p14:creationId xmlns:p14="http://schemas.microsoft.com/office/powerpoint/2010/main" val="1934039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DD3C6B-A9F2-4CDA-B49C-F0A386530F88}" type="slidenum">
              <a:rPr lang="en-GB" smtClean="0"/>
              <a:t>12</a:t>
            </a:fld>
            <a:endParaRPr lang="en-GB"/>
          </a:p>
        </p:txBody>
      </p:sp>
    </p:spTree>
    <p:extLst>
      <p:ext uri="{BB962C8B-B14F-4D97-AF65-F5344CB8AC3E}">
        <p14:creationId xmlns:p14="http://schemas.microsoft.com/office/powerpoint/2010/main" val="185886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3B3D-A12F-995B-219C-66CA1AE0C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FA78C5-5E2F-6B49-A55E-855B88676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1AD67-AD36-B51F-1E4C-C962C7405ABD}"/>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996732B-77A2-A391-1B07-37DBE6B2B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8C0C5-9E7C-2423-BE97-01CA5F663B7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418228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B119-20C5-EB64-65D9-F6C754321B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844FB-08DB-8E7E-6948-48EF194169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C4D78-B232-03C8-01C1-B8F5C4535AEB}"/>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640665D-B424-931C-C485-2DFDF78A4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C4E87-8048-CB1A-5492-D37CAE6DC83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31786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A2EED-2CEA-6576-3403-EA2A9E08E4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BB8C2-BF60-F718-244F-2C21F4401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EF4CA-3294-4A49-3733-A170557BB190}"/>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852F4300-6A45-BC8F-4A4B-9BE694E27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6ABE9-980F-369C-3598-857D346B34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87666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166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242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43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424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2370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2371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5811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45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B20-1F32-2322-2EE5-A33671B955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B8688-F2D6-876C-6D28-0625E407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5C9F0-CD2B-7EDA-616C-D92AABCC530F}"/>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9931B2A5-6758-037A-5BCB-3B3C3AF01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89785-5745-505A-B884-E5677BA3F48E}"/>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14993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98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19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4898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13B3D-A12F-995B-219C-66CA1AE0C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FA78C5-5E2F-6B49-A55E-855B88676B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F1AD67-AD36-B51F-1E4C-C962C7405ABD}"/>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996732B-77A2-A391-1B07-37DBE6B2B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78C0C5-9E7C-2423-BE97-01CA5F663B7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948796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8B20-1F32-2322-2EE5-A33671B955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B8688-F2D6-876C-6D28-0625E4073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5C9F0-CD2B-7EDA-616C-D92AABCC530F}"/>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9931B2A5-6758-037A-5BCB-3B3C3AF01C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89785-5745-505A-B884-E5677BA3F48E}"/>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919376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2E3C-5400-1C97-BD37-B0125EAC3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478BD5-A1F2-E511-EE13-0B195C2F02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E158C-00D4-0708-BCAB-AFD15048AEB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B27A6FF-3AAA-3F52-9383-6F820E854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DF7AE-7AF2-3098-22CE-87A8348B1C10}"/>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536353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53B9-8020-0BEA-8787-99539C0C7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CCE5D8-27FE-39D5-C095-D73790281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B293E5-FC96-A482-2EF2-53230522A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9A3BEF-22C5-DBFB-9F9D-C223914B05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644A75C1-4715-3C95-CC31-C6E2BAE2C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2C1D-CC67-15FE-1677-0C05A748C0B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971387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A221-C9F2-C05B-0309-B3519EDF83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7867B-5224-288B-9A6C-55E8C50F0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93B52-9436-6082-2282-535C97645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C94FA7-EA85-B08D-B167-A2C7FD52B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3F400-CDDE-569D-1A86-1042A4433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AE5E5-0E94-9FC6-41B9-D4A785396E77}"/>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8" name="Footer Placeholder 7">
            <a:extLst>
              <a:ext uri="{FF2B5EF4-FFF2-40B4-BE49-F238E27FC236}">
                <a16:creationId xmlns:a16="http://schemas.microsoft.com/office/drawing/2014/main" id="{2388958D-5D7C-076C-1C6B-174DE9D3C6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C3E804-7033-B5AD-270F-12D1746A472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2192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B37F-6A7A-1A5B-E7E7-E619FD65FA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11285-3269-0298-81D2-EBA4BEDA8875}"/>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4" name="Footer Placeholder 3">
            <a:extLst>
              <a:ext uri="{FF2B5EF4-FFF2-40B4-BE49-F238E27FC236}">
                <a16:creationId xmlns:a16="http://schemas.microsoft.com/office/drawing/2014/main" id="{4307E835-0276-D9D8-19DB-785D55156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1C79B-A85D-BB86-4827-C7ED892BCBDD}"/>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306848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25D66-5257-A8E6-E311-1A91CE3C9774}"/>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3" name="Footer Placeholder 2">
            <a:extLst>
              <a:ext uri="{FF2B5EF4-FFF2-40B4-BE49-F238E27FC236}">
                <a16:creationId xmlns:a16="http://schemas.microsoft.com/office/drawing/2014/main" id="{A6FA9082-94FB-3887-6936-5F50F6F38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21317F-205B-B529-53FF-B0306D745291}"/>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11930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2E3C-5400-1C97-BD37-B0125EAC3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478BD5-A1F2-E511-EE13-0B195C2F02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CE158C-00D4-0708-BCAB-AFD15048AEB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BB27A6FF-3AAA-3F52-9383-6F820E854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DF7AE-7AF2-3098-22CE-87A8348B1C10}"/>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029810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994F-653C-2CE8-F805-020E66276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5D4362-F38D-BCF3-721F-2FB855E80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4F5CF0-2F37-6747-6655-4659131B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0B55A-1D12-E6B0-9F88-96836B4AFD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F4E21980-551D-749D-B88E-2C7919DAB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F0CEB-70D2-16A3-7C36-AFF733FEFF29}"/>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40905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D5E5-05CF-F7EC-81E1-2BCF52347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C02939-6FD2-A593-ABBF-746442821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6EDD84-6DA8-C7AD-E448-7171F1A6D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E2E52-2674-572E-2D21-3D93012CE63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86202886-18EC-A8F8-B162-5E76ECA8C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B9A9C-F22F-6F59-9676-2D18456B1D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319600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B119-20C5-EB64-65D9-F6C754321B8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4844FB-08DB-8E7E-6948-48EF194169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C4D78-B232-03C8-01C1-B8F5C4535AEB}"/>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640665D-B424-931C-C485-2DFDF78A4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4C4E87-8048-CB1A-5492-D37CAE6DC83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17183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9A2EED-2CEA-6576-3403-EA2A9E08E4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BBB8C2-BF60-F718-244F-2C21F4401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5EF4CA-3294-4A49-3733-A170557BB190}"/>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852F4300-6A45-BC8F-4A4B-9BE694E272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6ABE9-980F-369C-3598-857D346B34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6814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953B9-8020-0BEA-8787-99539C0C7B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CCE5D8-27FE-39D5-C095-D73790281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B293E5-FC96-A482-2EF2-53230522A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9A3BEF-22C5-DBFB-9F9D-C223914B05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644A75C1-4715-3C95-CC31-C6E2BAE2CD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A12C1D-CC67-15FE-1677-0C05A748C0BC}"/>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29080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A221-C9F2-C05B-0309-B3519EDF836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7867B-5224-288B-9A6C-55E8C50F0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D93B52-9436-6082-2282-535C97645A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C94FA7-EA85-B08D-B167-A2C7FD52B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E3F400-CDDE-569D-1A86-1042A44331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AE5E5-0E94-9FC6-41B9-D4A785396E77}"/>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8" name="Footer Placeholder 7">
            <a:extLst>
              <a:ext uri="{FF2B5EF4-FFF2-40B4-BE49-F238E27FC236}">
                <a16:creationId xmlns:a16="http://schemas.microsoft.com/office/drawing/2014/main" id="{2388958D-5D7C-076C-1C6B-174DE9D3C63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C3E804-7033-B5AD-270F-12D1746A4724}"/>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1213561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B37F-6A7A-1A5B-E7E7-E619FD65FA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F11285-3269-0298-81D2-EBA4BEDA8875}"/>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4" name="Footer Placeholder 3">
            <a:extLst>
              <a:ext uri="{FF2B5EF4-FFF2-40B4-BE49-F238E27FC236}">
                <a16:creationId xmlns:a16="http://schemas.microsoft.com/office/drawing/2014/main" id="{4307E835-0276-D9D8-19DB-785D551561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931C79B-A85D-BB86-4827-C7ED892BCBDD}"/>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203606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25D66-5257-A8E6-E311-1A91CE3C9774}"/>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3" name="Footer Placeholder 2">
            <a:extLst>
              <a:ext uri="{FF2B5EF4-FFF2-40B4-BE49-F238E27FC236}">
                <a16:creationId xmlns:a16="http://schemas.microsoft.com/office/drawing/2014/main" id="{A6FA9082-94FB-3887-6936-5F50F6F382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21317F-205B-B529-53FF-B0306D745291}"/>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33410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2994F-653C-2CE8-F805-020E66276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5D4362-F38D-BCF3-721F-2FB855E802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84F5CF0-2F37-6747-6655-4659131B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40B55A-1D12-E6B0-9F88-96836B4AFD4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F4E21980-551D-749D-B88E-2C7919DAB2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4F0CEB-70D2-16A3-7C36-AFF733FEFF29}"/>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57883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D5E5-05CF-F7EC-81E1-2BCF52347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C02939-6FD2-A593-ABBF-7464428218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6EDD84-6DA8-C7AD-E448-7171F1A6D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E2E52-2674-572E-2D21-3D93012CE639}"/>
              </a:ext>
            </a:extLst>
          </p:cNvPr>
          <p:cNvSpPr>
            <a:spLocks noGrp="1"/>
          </p:cNvSpPr>
          <p:nvPr>
            <p:ph type="dt" sz="half" idx="10"/>
          </p:nvPr>
        </p:nvSpPr>
        <p:spPr/>
        <p:txBody>
          <a:bodyPr/>
          <a:lstStyle/>
          <a:p>
            <a:fld id="{CE5A7F7F-66DC-4740-83D1-3CFD22140C85}" type="datetimeFigureOut">
              <a:rPr lang="en-GB" smtClean="0"/>
              <a:t>04/10/2024</a:t>
            </a:fld>
            <a:endParaRPr lang="en-GB"/>
          </a:p>
        </p:txBody>
      </p:sp>
      <p:sp>
        <p:nvSpPr>
          <p:cNvPr id="6" name="Footer Placeholder 5">
            <a:extLst>
              <a:ext uri="{FF2B5EF4-FFF2-40B4-BE49-F238E27FC236}">
                <a16:creationId xmlns:a16="http://schemas.microsoft.com/office/drawing/2014/main" id="{86202886-18EC-A8F8-B162-5E76ECA8C9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FB9A9C-F22F-6F59-9676-2D18456B1DE3}"/>
              </a:ext>
            </a:extLst>
          </p:cNvPr>
          <p:cNvSpPr>
            <a:spLocks noGrp="1"/>
          </p:cNvSpPr>
          <p:nvPr>
            <p:ph type="sldNum" sz="quarter" idx="12"/>
          </p:nvPr>
        </p:nvSpPr>
        <p:spPr/>
        <p:txBody>
          <a:bodyPr/>
          <a:lstStyle/>
          <a:p>
            <a:fld id="{9BF3CA62-560E-4F0B-AA1A-C9D429D4E9D2}" type="slidenum">
              <a:rPr lang="en-GB" smtClean="0"/>
              <a:t>‹#›</a:t>
            </a:fld>
            <a:endParaRPr lang="en-GB"/>
          </a:p>
        </p:txBody>
      </p:sp>
    </p:spTree>
    <p:extLst>
      <p:ext uri="{BB962C8B-B14F-4D97-AF65-F5344CB8AC3E}">
        <p14:creationId xmlns:p14="http://schemas.microsoft.com/office/powerpoint/2010/main" val="3989122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D0A2-7326-DAF4-3021-DAF4B383E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505B8A-80E1-4FFC-B099-17FF14F59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8CE1D-4527-8002-C837-0E4F633A5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81E9E93-34DB-95C9-3DBB-5B36EBEA7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F6C3E8F-42E3-B3CE-A701-C985CE54D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F3CA62-560E-4F0B-AA1A-C9D429D4E9D2}" type="slidenum">
              <a:rPr lang="en-GB" smtClean="0"/>
              <a:t>‹#›</a:t>
            </a:fld>
            <a:endParaRPr lang="en-GB"/>
          </a:p>
        </p:txBody>
      </p:sp>
    </p:spTree>
    <p:extLst>
      <p:ext uri="{BB962C8B-B14F-4D97-AF65-F5344CB8AC3E}">
        <p14:creationId xmlns:p14="http://schemas.microsoft.com/office/powerpoint/2010/main" val="271164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1681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chemeClr val="bg1"/>
            </a:gs>
            <a:gs pos="74000">
              <a:srgbClr val="7ACCC8">
                <a:alpha val="25000"/>
                <a:lumMod val="95000"/>
                <a:lumOff val="5000"/>
              </a:srgbClr>
            </a:gs>
            <a:gs pos="83000">
              <a:srgbClr val="7ACCC8">
                <a:alpha val="50000"/>
              </a:srgbClr>
            </a:gs>
            <a:gs pos="100000">
              <a:srgbClr val="7ACCC8"/>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D0A2-7326-DAF4-3021-DAF4B383E0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505B8A-80E1-4FFC-B099-17FF14F59A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8CE1D-4527-8002-C837-0E4F633A5A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5A7F7F-66DC-4740-83D1-3CFD22140C85}" type="datetimeFigureOut">
              <a:rPr lang="en-GB" smtClean="0"/>
              <a:t>04/10/2024</a:t>
            </a:fld>
            <a:endParaRPr lang="en-GB"/>
          </a:p>
        </p:txBody>
      </p:sp>
      <p:sp>
        <p:nvSpPr>
          <p:cNvPr id="5" name="Footer Placeholder 4">
            <a:extLst>
              <a:ext uri="{FF2B5EF4-FFF2-40B4-BE49-F238E27FC236}">
                <a16:creationId xmlns:a16="http://schemas.microsoft.com/office/drawing/2014/main" id="{C81E9E93-34DB-95C9-3DBB-5B36EBEA72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F6C3E8F-42E3-B3CE-A701-C985CE54D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F3CA62-560E-4F0B-AA1A-C9D429D4E9D2}" type="slidenum">
              <a:rPr lang="en-GB" smtClean="0"/>
              <a:t>‹#›</a:t>
            </a:fld>
            <a:endParaRPr lang="en-GB"/>
          </a:p>
        </p:txBody>
      </p:sp>
    </p:spTree>
    <p:extLst>
      <p:ext uri="{BB962C8B-B14F-4D97-AF65-F5344CB8AC3E}">
        <p14:creationId xmlns:p14="http://schemas.microsoft.com/office/powerpoint/2010/main" val="1393821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www.geolsoc.org.uk/careers" TargetMode="External"/><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prospects.ac.uk/job-profiles/geoscientist" TargetMode="External"/><Relationship Id="rId4" Type="http://schemas.openxmlformats.org/officeDocument/2006/relationships/hyperlink" Target="http://www.americangeosciences.org/education/k5geosource/care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mountains with white background&#10;&#10;Description automatically generated">
            <a:extLst>
              <a:ext uri="{FF2B5EF4-FFF2-40B4-BE49-F238E27FC236}">
                <a16:creationId xmlns:a16="http://schemas.microsoft.com/office/drawing/2014/main" id="{AF4E9641-72EA-9E67-525E-41CBB8A4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2044" cy="6858000"/>
          </a:xfrm>
          <a:prstGeom prst="rect">
            <a:avLst/>
          </a:prstGeom>
        </p:spPr>
      </p:pic>
      <p:sp>
        <p:nvSpPr>
          <p:cNvPr id="3" name="Subtitle 2">
            <a:extLst>
              <a:ext uri="{FF2B5EF4-FFF2-40B4-BE49-F238E27FC236}">
                <a16:creationId xmlns:a16="http://schemas.microsoft.com/office/drawing/2014/main" id="{7538A618-AD4E-E1C7-F5A3-7BE0BE8C0F25}"/>
              </a:ext>
            </a:extLst>
          </p:cNvPr>
          <p:cNvSpPr>
            <a:spLocks noGrp="1"/>
          </p:cNvSpPr>
          <p:nvPr>
            <p:ph type="subTitle" idx="1"/>
          </p:nvPr>
        </p:nvSpPr>
        <p:spPr>
          <a:xfrm>
            <a:off x="1524000" y="3511629"/>
            <a:ext cx="9144000" cy="1655762"/>
          </a:xfrm>
        </p:spPr>
        <p:txBody>
          <a:bodyPr>
            <a:normAutofit/>
          </a:bodyPr>
          <a:lstStyle/>
          <a:p>
            <a:r>
              <a:rPr lang="en-GB" sz="3200" dirty="0">
                <a:latin typeface="PT Sans" panose="020B0503020203020204" pitchFamily="34" charset="0"/>
              </a:rPr>
              <a:t>‘Earth Science Everywhere’</a:t>
            </a:r>
          </a:p>
          <a:p>
            <a:r>
              <a:rPr lang="en-GB" sz="3200" dirty="0">
                <a:latin typeface="PT Sans" panose="020B0503020203020204" pitchFamily="34" charset="0"/>
              </a:rPr>
              <a:t>13 – 19 October 2024</a:t>
            </a:r>
          </a:p>
        </p:txBody>
      </p:sp>
      <p:pic>
        <p:nvPicPr>
          <p:cNvPr id="6" name="Picture 5" descr="A black and white logo&#10;&#10;Description automatically generated">
            <a:extLst>
              <a:ext uri="{FF2B5EF4-FFF2-40B4-BE49-F238E27FC236}">
                <a16:creationId xmlns:a16="http://schemas.microsoft.com/office/drawing/2014/main" id="{6A66D409-4495-F817-CCE3-556D172D3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4" y="0"/>
            <a:ext cx="3027912" cy="1694766"/>
          </a:xfrm>
          <a:prstGeom prst="rect">
            <a:avLst/>
          </a:prstGeom>
        </p:spPr>
      </p:pic>
      <p:pic>
        <p:nvPicPr>
          <p:cNvPr id="4" name="Picture 3">
            <a:extLst>
              <a:ext uri="{FF2B5EF4-FFF2-40B4-BE49-F238E27FC236}">
                <a16:creationId xmlns:a16="http://schemas.microsoft.com/office/drawing/2014/main" id="{91B4E75A-272A-1DAB-0294-246EF5DB911E}"/>
              </a:ext>
            </a:extLst>
          </p:cNvPr>
          <p:cNvPicPr>
            <a:picLocks noChangeAspect="1"/>
          </p:cNvPicPr>
          <p:nvPr/>
        </p:nvPicPr>
        <p:blipFill>
          <a:blip r:embed="rId5"/>
          <a:stretch>
            <a:fillRect/>
          </a:stretch>
        </p:blipFill>
        <p:spPr>
          <a:xfrm>
            <a:off x="10422462" y="82296"/>
            <a:ext cx="1687692" cy="1530174"/>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FDDFDCC2-7E7A-6FE8-8781-4C12AF30F1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3911" y="1063110"/>
            <a:ext cx="9144089" cy="3078510"/>
          </a:xfrm>
          <a:prstGeom prst="rect">
            <a:avLst/>
          </a:prstGeom>
        </p:spPr>
      </p:pic>
    </p:spTree>
    <p:extLst>
      <p:ext uri="{BB962C8B-B14F-4D97-AF65-F5344CB8AC3E}">
        <p14:creationId xmlns:p14="http://schemas.microsoft.com/office/powerpoint/2010/main" val="92583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D55522F-BF10-076F-E0B3-F66976ADF258}"/>
              </a:ext>
            </a:extLst>
          </p:cNvPr>
          <p:cNvPicPr>
            <a:picLocks noChangeAspect="1"/>
          </p:cNvPicPr>
          <p:nvPr/>
        </p:nvPicPr>
        <p:blipFill>
          <a:blip r:embed="rId3"/>
          <a:stretch>
            <a:fillRect/>
          </a:stretch>
        </p:blipFill>
        <p:spPr>
          <a:xfrm>
            <a:off x="2980944" y="2825496"/>
            <a:ext cx="9211056" cy="4032504"/>
          </a:xfrm>
          <a:prstGeom prst="rect">
            <a:avLst/>
          </a:prstGeom>
        </p:spPr>
      </p:pic>
      <p:pic>
        <p:nvPicPr>
          <p:cNvPr id="5" name="Picture 4">
            <a:extLst>
              <a:ext uri="{FF2B5EF4-FFF2-40B4-BE49-F238E27FC236}">
                <a16:creationId xmlns:a16="http://schemas.microsoft.com/office/drawing/2014/main" id="{D4D3DF54-4016-2C19-5777-F662AD40DACF}"/>
              </a:ext>
            </a:extLst>
          </p:cNvPr>
          <p:cNvPicPr>
            <a:picLocks noChangeAspect="1"/>
          </p:cNvPicPr>
          <p:nvPr/>
        </p:nvPicPr>
        <p:blipFill>
          <a:blip r:embed="rId4"/>
          <a:stretch>
            <a:fillRect/>
          </a:stretch>
        </p:blipFill>
        <p:spPr>
          <a:xfrm>
            <a:off x="10601965" y="119999"/>
            <a:ext cx="1462019" cy="1325563"/>
          </a:xfrm>
          <a:prstGeom prst="rect">
            <a:avLst/>
          </a:prstGeom>
        </p:spPr>
      </p:pic>
      <p:sp>
        <p:nvSpPr>
          <p:cNvPr id="3" name="Content Placeholder 2">
            <a:extLst>
              <a:ext uri="{FF2B5EF4-FFF2-40B4-BE49-F238E27FC236}">
                <a16:creationId xmlns:a16="http://schemas.microsoft.com/office/drawing/2014/main" id="{A1C20C7F-2873-FACF-F57C-C2A229D6173F}"/>
              </a:ext>
            </a:extLst>
          </p:cNvPr>
          <p:cNvSpPr>
            <a:spLocks noGrp="1"/>
          </p:cNvSpPr>
          <p:nvPr>
            <p:ph idx="1"/>
          </p:nvPr>
        </p:nvSpPr>
        <p:spPr>
          <a:xfrm>
            <a:off x="838200" y="1825625"/>
            <a:ext cx="10515600" cy="4328287"/>
          </a:xfrm>
        </p:spPr>
        <p:txBody>
          <a:bodyPr>
            <a:normAutofit/>
          </a:bodyPr>
          <a:lstStyle/>
          <a:p>
            <a:pPr marL="0" indent="0">
              <a:buNone/>
            </a:pPr>
            <a:r>
              <a:rPr lang="en-GB" sz="2200" dirty="0">
                <a:latin typeface="PT Sans" panose="020B0503020203020204" pitchFamily="34" charset="0"/>
              </a:rPr>
              <a:t>Planetary scientists will study celestial bodies such as planets, moons and asteroids to understand their geologic processes. Through this scientists aim to understand what these celestial bodies are made of and how they formed. </a:t>
            </a:r>
          </a:p>
          <a:p>
            <a:pPr marL="0" indent="0">
              <a:buNone/>
            </a:pPr>
            <a:endParaRPr lang="en-GB" sz="2200" dirty="0">
              <a:latin typeface="PT Sans" panose="020B0503020203020204" pitchFamily="34" charset="0"/>
            </a:endParaRPr>
          </a:p>
          <a:p>
            <a:pPr marL="0" indent="0">
              <a:buNone/>
            </a:pPr>
            <a:r>
              <a:rPr lang="en-GB" sz="2200" dirty="0">
                <a:latin typeface="PT Sans" panose="020B0503020203020204" pitchFamily="34" charset="0"/>
              </a:rPr>
              <a:t>You might work in:</a:t>
            </a:r>
          </a:p>
          <a:p>
            <a:pPr marL="0" indent="0">
              <a:buNone/>
            </a:pPr>
            <a:r>
              <a:rPr lang="en-GB" sz="2200" b="1" dirty="0">
                <a:latin typeface="PT Sans" panose="020B0503020203020204" pitchFamily="34" charset="0"/>
              </a:rPr>
              <a:t>Academic Research</a:t>
            </a:r>
            <a:r>
              <a:rPr lang="en-GB" sz="2200" dirty="0">
                <a:latin typeface="PT Sans" panose="020B0503020203020204" pitchFamily="34" charset="0"/>
              </a:rPr>
              <a:t>:</a:t>
            </a:r>
            <a:r>
              <a:rPr lang="en-GB" sz="2200" b="1" dirty="0">
                <a:latin typeface="PT Sans" panose="020B0503020203020204" pitchFamily="34" charset="0"/>
              </a:rPr>
              <a:t> </a:t>
            </a:r>
            <a:r>
              <a:rPr lang="en-GB" sz="2200" dirty="0">
                <a:latin typeface="PT Sans" panose="020B0503020203020204" pitchFamily="34" charset="0"/>
              </a:rPr>
              <a:t>investigating climate, tectonics, magnetism and </a:t>
            </a:r>
          </a:p>
          <a:p>
            <a:pPr marL="0" indent="0">
              <a:spcBef>
                <a:spcPts val="0"/>
              </a:spcBef>
              <a:buNone/>
            </a:pPr>
            <a:r>
              <a:rPr lang="en-GB" sz="2200" dirty="0">
                <a:latin typeface="PT Sans" panose="020B0503020203020204" pitchFamily="34" charset="0"/>
              </a:rPr>
              <a:t>more on other planets </a:t>
            </a:r>
          </a:p>
          <a:p>
            <a:pPr marL="0" indent="0">
              <a:buNone/>
            </a:pPr>
            <a:r>
              <a:rPr lang="en-GB" sz="2200" b="1" dirty="0">
                <a:latin typeface="PT Sans" panose="020B0503020203020204" pitchFamily="34" charset="0"/>
              </a:rPr>
              <a:t>Government/Space Agencies</a:t>
            </a:r>
            <a:r>
              <a:rPr lang="en-GB" sz="2200" dirty="0">
                <a:latin typeface="PT Sans" panose="020B0503020203020204" pitchFamily="34" charset="0"/>
              </a:rPr>
              <a:t>: working on regulations and </a:t>
            </a:r>
          </a:p>
          <a:p>
            <a:pPr marL="0" indent="0">
              <a:spcBef>
                <a:spcPts val="0"/>
              </a:spcBef>
              <a:buNone/>
            </a:pPr>
            <a:r>
              <a:rPr lang="en-GB" sz="2200" dirty="0">
                <a:latin typeface="PT Sans" panose="020B0503020203020204" pitchFamily="34" charset="0"/>
              </a:rPr>
              <a:t>policy in connection with space exploration</a:t>
            </a:r>
          </a:p>
          <a:p>
            <a:pPr marL="0" indent="0">
              <a:buNone/>
            </a:pPr>
            <a:r>
              <a:rPr lang="en-GB" sz="2200" b="1" dirty="0">
                <a:latin typeface="PT Sans" panose="020B0503020203020204" pitchFamily="34" charset="0"/>
              </a:rPr>
              <a:t>Aerospace/Planetary Research</a:t>
            </a:r>
            <a:r>
              <a:rPr lang="en-GB" sz="2200" dirty="0">
                <a:latin typeface="PT Sans" panose="020B0503020203020204" pitchFamily="34" charset="0"/>
              </a:rPr>
              <a:t>:</a:t>
            </a:r>
            <a:r>
              <a:rPr lang="en-GB" sz="2200" b="1" dirty="0">
                <a:latin typeface="PT Sans" panose="020B0503020203020204" pitchFamily="34" charset="0"/>
              </a:rPr>
              <a:t> </a:t>
            </a:r>
            <a:r>
              <a:rPr lang="en-GB" sz="2200" dirty="0">
                <a:latin typeface="PT Sans" panose="020B0503020203020204" pitchFamily="34" charset="0"/>
              </a:rPr>
              <a:t>analytical technicians and </a:t>
            </a:r>
          </a:p>
          <a:p>
            <a:pPr marL="0" indent="0">
              <a:spcBef>
                <a:spcPts val="0"/>
              </a:spcBef>
              <a:buNone/>
            </a:pPr>
            <a:r>
              <a:rPr lang="en-GB" sz="2200" dirty="0">
                <a:latin typeface="PT Sans" panose="020B0503020203020204" pitchFamily="34" charset="0"/>
              </a:rPr>
              <a:t>engineers operate satellites or even rovers to aid research</a:t>
            </a:r>
          </a:p>
        </p:txBody>
      </p:sp>
      <p:pic>
        <p:nvPicPr>
          <p:cNvPr id="4" name="Picture 3">
            <a:extLst>
              <a:ext uri="{FF2B5EF4-FFF2-40B4-BE49-F238E27FC236}">
                <a16:creationId xmlns:a16="http://schemas.microsoft.com/office/drawing/2014/main" id="{B1F2E33B-64E2-4AC4-9BCF-2E451E0227E2}"/>
              </a:ext>
            </a:extLst>
          </p:cNvPr>
          <p:cNvPicPr>
            <a:picLocks noChangeAspect="1"/>
          </p:cNvPicPr>
          <p:nvPr/>
        </p:nvPicPr>
        <p:blipFill>
          <a:blip r:embed="rId5"/>
          <a:srcRect t="44218" b="43475"/>
          <a:stretch/>
        </p:blipFill>
        <p:spPr>
          <a:xfrm>
            <a:off x="0" y="1357385"/>
            <a:ext cx="6631709" cy="400771"/>
          </a:xfrm>
          <a:prstGeom prst="rect">
            <a:avLst/>
          </a:prstGeom>
        </p:spPr>
      </p:pic>
      <p:pic>
        <p:nvPicPr>
          <p:cNvPr id="9" name="Picture 8">
            <a:extLst>
              <a:ext uri="{FF2B5EF4-FFF2-40B4-BE49-F238E27FC236}">
                <a16:creationId xmlns:a16="http://schemas.microsoft.com/office/drawing/2014/main" id="{CE7D77A1-2145-B1BA-4B77-A5B0ECD68F60}"/>
              </a:ext>
            </a:extLst>
          </p:cNvPr>
          <p:cNvPicPr>
            <a:picLocks noChangeAspect="1"/>
          </p:cNvPicPr>
          <p:nvPr/>
        </p:nvPicPr>
        <p:blipFill>
          <a:blip r:embed="rId6"/>
          <a:stretch>
            <a:fillRect/>
          </a:stretch>
        </p:blipFill>
        <p:spPr>
          <a:xfrm>
            <a:off x="10045134" y="4831779"/>
            <a:ext cx="1848969" cy="1906222"/>
          </a:xfrm>
          <a:prstGeom prst="rect">
            <a:avLst/>
          </a:prstGeom>
        </p:spPr>
      </p:pic>
      <p:pic>
        <p:nvPicPr>
          <p:cNvPr id="11" name="Picture 10">
            <a:extLst>
              <a:ext uri="{FF2B5EF4-FFF2-40B4-BE49-F238E27FC236}">
                <a16:creationId xmlns:a16="http://schemas.microsoft.com/office/drawing/2014/main" id="{6CD64E18-1E45-3954-8BE5-D2FCCDDD7329}"/>
              </a:ext>
            </a:extLst>
          </p:cNvPr>
          <p:cNvPicPr>
            <a:picLocks noChangeAspect="1"/>
          </p:cNvPicPr>
          <p:nvPr/>
        </p:nvPicPr>
        <p:blipFill>
          <a:blip r:embed="rId7"/>
          <a:stretch>
            <a:fillRect/>
          </a:stretch>
        </p:blipFill>
        <p:spPr>
          <a:xfrm>
            <a:off x="9642651" y="2893052"/>
            <a:ext cx="2459130" cy="1906222"/>
          </a:xfrm>
          <a:prstGeom prst="rect">
            <a:avLst/>
          </a:prstGeom>
        </p:spPr>
      </p:pic>
      <p:pic>
        <p:nvPicPr>
          <p:cNvPr id="7" name="Picture 6">
            <a:extLst>
              <a:ext uri="{FF2B5EF4-FFF2-40B4-BE49-F238E27FC236}">
                <a16:creationId xmlns:a16="http://schemas.microsoft.com/office/drawing/2014/main" id="{1283E1C7-9103-9E6A-3E5D-7F7303E42A8E}"/>
              </a:ext>
            </a:extLst>
          </p:cNvPr>
          <p:cNvPicPr>
            <a:picLocks noChangeAspect="1"/>
          </p:cNvPicPr>
          <p:nvPr/>
        </p:nvPicPr>
        <p:blipFill>
          <a:blip r:embed="rId8"/>
          <a:stretch>
            <a:fillRect/>
          </a:stretch>
        </p:blipFill>
        <p:spPr>
          <a:xfrm>
            <a:off x="8206553" y="4610798"/>
            <a:ext cx="1436098" cy="1478439"/>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2BA23489-1D5D-0308-6FAA-6A6388009E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4842" y="437682"/>
            <a:ext cx="10762315" cy="1324507"/>
          </a:xfrm>
          <a:prstGeom prst="rect">
            <a:avLst/>
          </a:prstGeom>
        </p:spPr>
      </p:pic>
    </p:spTree>
    <p:extLst>
      <p:ext uri="{BB962C8B-B14F-4D97-AF65-F5344CB8AC3E}">
        <p14:creationId xmlns:p14="http://schemas.microsoft.com/office/powerpoint/2010/main" val="348138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5C992E-2319-4952-C579-7F652562BF06}"/>
              </a:ext>
            </a:extLst>
          </p:cNvPr>
          <p:cNvSpPr/>
          <p:nvPr/>
        </p:nvSpPr>
        <p:spPr>
          <a:xfrm>
            <a:off x="7656576" y="4773168"/>
            <a:ext cx="4535423" cy="2084833"/>
          </a:xfrm>
          <a:prstGeom prst="rect">
            <a:avLst/>
          </a:prstGeom>
          <a:solidFill>
            <a:srgbClr val="4F64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566AAAF2-7D07-082A-7710-7E487906DCA1}"/>
              </a:ext>
            </a:extLst>
          </p:cNvPr>
          <p:cNvSpPr/>
          <p:nvPr/>
        </p:nvSpPr>
        <p:spPr>
          <a:xfrm>
            <a:off x="7656576" y="0"/>
            <a:ext cx="4535424" cy="2011680"/>
          </a:xfrm>
          <a:prstGeom prst="rect">
            <a:avLst/>
          </a:prstGeom>
          <a:solidFill>
            <a:srgbClr val="FFDE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27605BB7-E9DF-66EB-DC7D-9CB5806A9408}"/>
              </a:ext>
            </a:extLst>
          </p:cNvPr>
          <p:cNvSpPr>
            <a:spLocks noGrp="1"/>
          </p:cNvSpPr>
          <p:nvPr>
            <p:ph idx="1"/>
          </p:nvPr>
        </p:nvSpPr>
        <p:spPr>
          <a:xfrm>
            <a:off x="838200" y="1825625"/>
            <a:ext cx="6504432" cy="4172839"/>
          </a:xfrm>
        </p:spPr>
        <p:txBody>
          <a:bodyPr>
            <a:normAutofit/>
          </a:bodyPr>
          <a:lstStyle/>
          <a:p>
            <a:pPr marL="0" indent="0">
              <a:buNone/>
            </a:pPr>
            <a:r>
              <a:rPr lang="en-GB" dirty="0">
                <a:latin typeface="PT Sans" panose="020B0503020203020204" pitchFamily="34" charset="0"/>
              </a:rPr>
              <a:t>Geology is the subject that involves the most Earth Science but it is not widely taught in schools.</a:t>
            </a: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Subjects like science, geography and environmental studies will involve Earth Science and help when moving on to choose your A-levels or Advanced Highers.</a:t>
            </a:r>
          </a:p>
        </p:txBody>
      </p:sp>
      <p:pic>
        <p:nvPicPr>
          <p:cNvPr id="4" name="Picture 3">
            <a:extLst>
              <a:ext uri="{FF2B5EF4-FFF2-40B4-BE49-F238E27FC236}">
                <a16:creationId xmlns:a16="http://schemas.microsoft.com/office/drawing/2014/main" id="{298C5E92-76BF-E100-F446-D8B330E0CC2F}"/>
              </a:ext>
            </a:extLst>
          </p:cNvPr>
          <p:cNvPicPr>
            <a:picLocks noChangeAspect="1"/>
          </p:cNvPicPr>
          <p:nvPr/>
        </p:nvPicPr>
        <p:blipFill>
          <a:blip r:embed="rId2"/>
          <a:srcRect t="44218" b="43475"/>
          <a:stretch/>
        </p:blipFill>
        <p:spPr>
          <a:xfrm>
            <a:off x="0" y="1357385"/>
            <a:ext cx="6631709" cy="400771"/>
          </a:xfrm>
          <a:prstGeom prst="rect">
            <a:avLst/>
          </a:prstGeom>
        </p:spPr>
      </p:pic>
      <p:pic>
        <p:nvPicPr>
          <p:cNvPr id="6" name="Picture 5">
            <a:extLst>
              <a:ext uri="{FF2B5EF4-FFF2-40B4-BE49-F238E27FC236}">
                <a16:creationId xmlns:a16="http://schemas.microsoft.com/office/drawing/2014/main" id="{F38999F9-3444-D11E-6A76-5D83EE22CBE3}"/>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7" name="Picture 6">
            <a:extLst>
              <a:ext uri="{FF2B5EF4-FFF2-40B4-BE49-F238E27FC236}">
                <a16:creationId xmlns:a16="http://schemas.microsoft.com/office/drawing/2014/main" id="{70805DDF-63FD-CA99-F36B-EDFFA2B4116C}"/>
              </a:ext>
            </a:extLst>
          </p:cNvPr>
          <p:cNvPicPr>
            <a:picLocks noChangeAspect="1"/>
          </p:cNvPicPr>
          <p:nvPr/>
        </p:nvPicPr>
        <p:blipFill>
          <a:blip r:embed="rId4"/>
          <a:srcRect t="1461" r="1259" b="1649"/>
          <a:stretch/>
        </p:blipFill>
        <p:spPr>
          <a:xfrm>
            <a:off x="7656577" y="2011680"/>
            <a:ext cx="4535423" cy="3223760"/>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6293D0BF-D1D6-41B9-DE59-112DF60EC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163517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170EEC-2F76-1A77-1766-77838956E163}"/>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GB" dirty="0">
                <a:latin typeface="PT Sans" panose="020B0503020203020204" pitchFamily="34" charset="0"/>
              </a:rPr>
              <a:t>Geology is taught as an A-level at some schools and colleges, Geology is not an option as a Highers subject…</a:t>
            </a:r>
          </a:p>
          <a:p>
            <a:pPr marL="0" indent="0">
              <a:buNone/>
            </a:pPr>
            <a:r>
              <a:rPr lang="en-GB" dirty="0">
                <a:latin typeface="PT Sans" panose="020B0503020203020204" pitchFamily="34" charset="0"/>
              </a:rPr>
              <a:t>…but you do not need to have studied a Geology course to study earth science or geoscience at university! </a:t>
            </a:r>
          </a:p>
          <a:p>
            <a:pPr marL="0" indent="0">
              <a:buNone/>
            </a:pPr>
            <a:endParaRPr lang="en-GB" dirty="0"/>
          </a:p>
          <a:p>
            <a:pPr marL="0" indent="0">
              <a:buNone/>
            </a:pPr>
            <a:r>
              <a:rPr lang="en-GB" dirty="0">
                <a:latin typeface="PT Sans" panose="020B0503020203020204" pitchFamily="34" charset="0"/>
              </a:rPr>
              <a:t>Here are some of the preferred A-Levels/Highers:</a:t>
            </a:r>
          </a:p>
          <a:p>
            <a:pPr lvl="1"/>
            <a:r>
              <a:rPr lang="en-GB" sz="2800" dirty="0">
                <a:latin typeface="PT Sans" panose="020B0503020203020204" pitchFamily="34" charset="0"/>
              </a:rPr>
              <a:t>Physics</a:t>
            </a:r>
            <a:r>
              <a:rPr lang="en-GB" sz="2800" dirty="0"/>
              <a:t> </a:t>
            </a:r>
            <a:r>
              <a:rPr lang="en-GB" sz="2800" dirty="0">
                <a:latin typeface="Segoe UI Emoji" panose="020B0502040204020203" pitchFamily="34" charset="0"/>
                <a:ea typeface="Segoe UI Emoji" panose="020B0502040204020203" pitchFamily="34" charset="0"/>
              </a:rPr>
              <a:t>⚛</a:t>
            </a:r>
            <a:endParaRPr lang="en-GB" sz="2800" dirty="0"/>
          </a:p>
          <a:p>
            <a:pPr lvl="1"/>
            <a:r>
              <a:rPr lang="en-GB" sz="2800" dirty="0">
                <a:latin typeface="PT Sans" panose="020B0503020203020204" pitchFamily="34" charset="0"/>
              </a:rPr>
              <a:t>Maths</a:t>
            </a:r>
            <a:r>
              <a:rPr lang="en-GB" sz="2800" dirty="0"/>
              <a:t> </a:t>
            </a:r>
            <a:r>
              <a:rPr lang="en-GB" sz="2800" dirty="0">
                <a:latin typeface="Segoe UI Emoji" panose="020B0502040204020203" pitchFamily="34" charset="0"/>
                <a:ea typeface="Segoe UI Emoji" panose="020B0502040204020203" pitchFamily="34" charset="0"/>
              </a:rPr>
              <a:t>📊</a:t>
            </a:r>
            <a:endParaRPr lang="en-GB" sz="2800" dirty="0"/>
          </a:p>
          <a:p>
            <a:pPr lvl="1"/>
            <a:r>
              <a:rPr lang="en-GB" sz="2800" dirty="0">
                <a:latin typeface="PT Sans" panose="020B0503020203020204" pitchFamily="34" charset="0"/>
              </a:rPr>
              <a:t>Chemistry</a:t>
            </a:r>
            <a:r>
              <a:rPr lang="en-GB" sz="2800" dirty="0"/>
              <a:t> </a:t>
            </a:r>
            <a:r>
              <a:rPr lang="en-GB" sz="2800" dirty="0">
                <a:latin typeface="Segoe UI Emoji" panose="020B0502040204020203" pitchFamily="34" charset="0"/>
                <a:ea typeface="Segoe UI Emoji" panose="020B0502040204020203" pitchFamily="34" charset="0"/>
              </a:rPr>
              <a:t>⚗</a:t>
            </a:r>
            <a:endParaRPr lang="en-GB" sz="2800" dirty="0"/>
          </a:p>
          <a:p>
            <a:pPr lvl="1"/>
            <a:r>
              <a:rPr lang="en-GB" sz="2800" dirty="0">
                <a:latin typeface="PT Sans" panose="020B0503020203020204" pitchFamily="34" charset="0"/>
              </a:rPr>
              <a:t>Biology</a:t>
            </a:r>
            <a:r>
              <a:rPr lang="en-GB" sz="2800" dirty="0"/>
              <a:t> </a:t>
            </a:r>
            <a:r>
              <a:rPr lang="en-GB" sz="2800" dirty="0">
                <a:latin typeface="Segoe UI Emoji" panose="020B0502040204020203" pitchFamily="34" charset="0"/>
                <a:ea typeface="Segoe UI Emoji" panose="020B0502040204020203" pitchFamily="34" charset="0"/>
              </a:rPr>
              <a:t>🧬</a:t>
            </a:r>
            <a:endParaRPr lang="en-GB" sz="2800" dirty="0"/>
          </a:p>
          <a:p>
            <a:pPr lvl="1"/>
            <a:r>
              <a:rPr lang="en-GB" sz="2800" dirty="0">
                <a:latin typeface="PT Sans" panose="020B0503020203020204" pitchFamily="34" charset="0"/>
              </a:rPr>
              <a:t>Geography</a:t>
            </a:r>
            <a:r>
              <a:rPr lang="en-GB" sz="2800" dirty="0"/>
              <a:t> </a:t>
            </a:r>
            <a:r>
              <a:rPr lang="en-GB" sz="2800" dirty="0">
                <a:latin typeface="Segoe UI Emoji" panose="020B0502040204020203" pitchFamily="34" charset="0"/>
                <a:ea typeface="Segoe UI Emoji" panose="020B0502040204020203" pitchFamily="34" charset="0"/>
              </a:rPr>
              <a:t>🗺</a:t>
            </a:r>
            <a:endParaRPr lang="en-GB" sz="2800" dirty="0"/>
          </a:p>
          <a:p>
            <a:pPr lvl="1"/>
            <a:r>
              <a:rPr lang="en-GB" sz="2800" dirty="0">
                <a:latin typeface="PT Sans" panose="020B0503020203020204" pitchFamily="34" charset="0"/>
              </a:rPr>
              <a:t>Environmental Studies </a:t>
            </a:r>
            <a:r>
              <a:rPr lang="en-GB" sz="2800" dirty="0">
                <a:latin typeface="Segoe UI Emoji" panose="020B0502040204020203" pitchFamily="34" charset="0"/>
                <a:ea typeface="Segoe UI Emoji" panose="020B0502040204020203" pitchFamily="34" charset="0"/>
              </a:rPr>
              <a:t>⛰</a:t>
            </a:r>
            <a:endParaRPr lang="en-GB" sz="2800" dirty="0"/>
          </a:p>
          <a:p>
            <a:pPr lvl="1"/>
            <a:endParaRPr lang="en-GB" dirty="0"/>
          </a:p>
        </p:txBody>
      </p:sp>
      <p:pic>
        <p:nvPicPr>
          <p:cNvPr id="4" name="Picture 3">
            <a:extLst>
              <a:ext uri="{FF2B5EF4-FFF2-40B4-BE49-F238E27FC236}">
                <a16:creationId xmlns:a16="http://schemas.microsoft.com/office/drawing/2014/main" id="{867D9261-EFA8-8178-7104-0B34AB24EEC2}"/>
              </a:ext>
            </a:extLst>
          </p:cNvPr>
          <p:cNvPicPr>
            <a:picLocks noChangeAspect="1"/>
          </p:cNvPicPr>
          <p:nvPr/>
        </p:nvPicPr>
        <p:blipFill>
          <a:blip r:embed="rId3"/>
          <a:srcRect t="44218" b="43475"/>
          <a:stretch/>
        </p:blipFill>
        <p:spPr>
          <a:xfrm>
            <a:off x="0" y="1357385"/>
            <a:ext cx="6631709" cy="400771"/>
          </a:xfrm>
          <a:prstGeom prst="rect">
            <a:avLst/>
          </a:prstGeom>
        </p:spPr>
      </p:pic>
      <p:pic>
        <p:nvPicPr>
          <p:cNvPr id="6" name="Picture 5">
            <a:extLst>
              <a:ext uri="{FF2B5EF4-FFF2-40B4-BE49-F238E27FC236}">
                <a16:creationId xmlns:a16="http://schemas.microsoft.com/office/drawing/2014/main" id="{825EB231-76DB-5180-C088-8C0877308C9B}"/>
              </a:ext>
            </a:extLst>
          </p:cNvPr>
          <p:cNvPicPr>
            <a:picLocks noChangeAspect="1"/>
          </p:cNvPicPr>
          <p:nvPr/>
        </p:nvPicPr>
        <p:blipFill>
          <a:blip r:embed="rId4"/>
          <a:stretch>
            <a:fillRect/>
          </a:stretch>
        </p:blipFill>
        <p:spPr>
          <a:xfrm>
            <a:off x="10601965" y="119999"/>
            <a:ext cx="1462019" cy="1325563"/>
          </a:xfrm>
          <a:prstGeom prst="rect">
            <a:avLst/>
          </a:prstGeom>
        </p:spPr>
      </p:pic>
      <p:pic>
        <p:nvPicPr>
          <p:cNvPr id="7" name="Picture 6">
            <a:extLst>
              <a:ext uri="{FF2B5EF4-FFF2-40B4-BE49-F238E27FC236}">
                <a16:creationId xmlns:a16="http://schemas.microsoft.com/office/drawing/2014/main" id="{4E0A7870-9046-CE97-451A-718DA32F00A5}"/>
              </a:ext>
            </a:extLst>
          </p:cNvPr>
          <p:cNvPicPr>
            <a:picLocks noChangeAspect="1"/>
          </p:cNvPicPr>
          <p:nvPr/>
        </p:nvPicPr>
        <p:blipFill>
          <a:blip r:embed="rId5"/>
          <a:stretch>
            <a:fillRect/>
          </a:stretch>
        </p:blipFill>
        <p:spPr>
          <a:xfrm>
            <a:off x="8200083" y="4355909"/>
            <a:ext cx="3991917" cy="2502091"/>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04448B31-A3C1-AB2F-9057-309532541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25705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mountains with white background&#10;&#10;Description automatically generated">
            <a:extLst>
              <a:ext uri="{FF2B5EF4-FFF2-40B4-BE49-F238E27FC236}">
                <a16:creationId xmlns:a16="http://schemas.microsoft.com/office/drawing/2014/main" id="{04B3C922-EEED-00E1-FA17-A2AE332A4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2044" cy="6858000"/>
          </a:xfrm>
          <a:prstGeom prst="rect">
            <a:avLst/>
          </a:prstGeom>
        </p:spPr>
      </p:pic>
      <p:sp>
        <p:nvSpPr>
          <p:cNvPr id="3" name="Content Placeholder 2">
            <a:extLst>
              <a:ext uri="{FF2B5EF4-FFF2-40B4-BE49-F238E27FC236}">
                <a16:creationId xmlns:a16="http://schemas.microsoft.com/office/drawing/2014/main" id="{2FDC1A84-C2A8-6C21-AC63-540D699B6AE7}"/>
              </a:ext>
            </a:extLst>
          </p:cNvPr>
          <p:cNvSpPr>
            <a:spLocks noGrp="1"/>
          </p:cNvSpPr>
          <p:nvPr>
            <p:ph idx="1"/>
          </p:nvPr>
        </p:nvSpPr>
        <p:spPr>
          <a:xfrm>
            <a:off x="838200" y="1825625"/>
            <a:ext cx="10515600" cy="3674990"/>
          </a:xfrm>
        </p:spPr>
        <p:txBody>
          <a:bodyPr>
            <a:normAutofit fontScale="92500" lnSpcReduction="10000"/>
          </a:bodyPr>
          <a:lstStyle/>
          <a:p>
            <a:pPr marL="0" indent="0">
              <a:buNone/>
            </a:pPr>
            <a:r>
              <a:rPr lang="en-GB" dirty="0">
                <a:latin typeface="PT Sans" panose="020B0503020203020204" pitchFamily="34" charset="0"/>
              </a:rPr>
              <a:t>Geology Career Pathways:</a:t>
            </a:r>
          </a:p>
          <a:p>
            <a:pPr marL="0" indent="0">
              <a:buNone/>
            </a:pPr>
            <a:r>
              <a:rPr lang="en-GB" dirty="0">
                <a:latin typeface="PT Sans" panose="020B0503020203020204" pitchFamily="34" charset="0"/>
                <a:hlinkClick r:id="rId3"/>
              </a:rPr>
              <a:t>www.geolsoc.org.uk/careers</a:t>
            </a:r>
            <a:endParaRPr lang="en-GB" dirty="0">
              <a:latin typeface="PT Sans" panose="020B0503020203020204" pitchFamily="34" charset="0"/>
            </a:endParaRP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Geoscience Careers:</a:t>
            </a:r>
          </a:p>
          <a:p>
            <a:pPr marL="0" indent="0">
              <a:buNone/>
            </a:pPr>
            <a:r>
              <a:rPr lang="en-GB" dirty="0">
                <a:latin typeface="PT Sans" panose="020B0503020203020204" pitchFamily="34" charset="0"/>
                <a:hlinkClick r:id="rId4"/>
              </a:rPr>
              <a:t>www.americangeosciences.org/education/k5geosource/careers</a:t>
            </a:r>
            <a:endParaRPr lang="en-GB" dirty="0">
              <a:latin typeface="PT Sans" panose="020B0503020203020204" pitchFamily="34" charset="0"/>
            </a:endParaRPr>
          </a:p>
          <a:p>
            <a:pPr marL="0" indent="0">
              <a:buNone/>
            </a:pPr>
            <a:endParaRPr lang="en-GB" dirty="0">
              <a:latin typeface="PT Sans" panose="020B0503020203020204" pitchFamily="34" charset="0"/>
            </a:endParaRPr>
          </a:p>
          <a:p>
            <a:pPr marL="0" indent="0">
              <a:buNone/>
            </a:pPr>
            <a:r>
              <a:rPr lang="en-GB" dirty="0">
                <a:latin typeface="PT Sans" panose="020B0503020203020204" pitchFamily="34" charset="0"/>
              </a:rPr>
              <a:t>Geoscientist Job Profile:</a:t>
            </a:r>
          </a:p>
          <a:p>
            <a:pPr marL="0" indent="0">
              <a:buNone/>
            </a:pPr>
            <a:r>
              <a:rPr lang="en-GB" dirty="0">
                <a:latin typeface="PT Sans" panose="020B0503020203020204" pitchFamily="34" charset="0"/>
                <a:hlinkClick r:id="rId5"/>
              </a:rPr>
              <a:t>www.prospects.ac.uk/job-profiles/geoscientist</a:t>
            </a:r>
            <a:endParaRPr lang="en-GB" dirty="0">
              <a:latin typeface="PT Sans" panose="020B0503020203020204" pitchFamily="34" charset="0"/>
            </a:endParaRPr>
          </a:p>
          <a:p>
            <a:pPr marL="0" indent="0">
              <a:buNone/>
            </a:pPr>
            <a:endParaRPr lang="en-GB" dirty="0"/>
          </a:p>
        </p:txBody>
      </p:sp>
      <p:pic>
        <p:nvPicPr>
          <p:cNvPr id="5" name="Picture 4">
            <a:extLst>
              <a:ext uri="{FF2B5EF4-FFF2-40B4-BE49-F238E27FC236}">
                <a16:creationId xmlns:a16="http://schemas.microsoft.com/office/drawing/2014/main" id="{E21971CF-029B-D7B9-0310-02397999F678}"/>
              </a:ext>
            </a:extLst>
          </p:cNvPr>
          <p:cNvPicPr>
            <a:picLocks noChangeAspect="1"/>
          </p:cNvPicPr>
          <p:nvPr/>
        </p:nvPicPr>
        <p:blipFill>
          <a:blip r:embed="rId6"/>
          <a:stretch>
            <a:fillRect/>
          </a:stretch>
        </p:blipFill>
        <p:spPr>
          <a:xfrm>
            <a:off x="10601965" y="119999"/>
            <a:ext cx="1462019" cy="1325563"/>
          </a:xfrm>
          <a:prstGeom prst="rect">
            <a:avLst/>
          </a:prstGeom>
        </p:spPr>
      </p:pic>
      <p:pic>
        <p:nvPicPr>
          <p:cNvPr id="4" name="Picture 3">
            <a:extLst>
              <a:ext uri="{FF2B5EF4-FFF2-40B4-BE49-F238E27FC236}">
                <a16:creationId xmlns:a16="http://schemas.microsoft.com/office/drawing/2014/main" id="{ED33BB71-E8C0-E997-DC3F-9A838895FFFD}"/>
              </a:ext>
            </a:extLst>
          </p:cNvPr>
          <p:cNvPicPr>
            <a:picLocks noChangeAspect="1"/>
          </p:cNvPicPr>
          <p:nvPr/>
        </p:nvPicPr>
        <p:blipFill>
          <a:blip r:embed="rId7"/>
          <a:srcRect t="44218" b="43475"/>
          <a:stretch/>
        </p:blipFill>
        <p:spPr>
          <a:xfrm>
            <a:off x="0" y="1357385"/>
            <a:ext cx="6631709" cy="400771"/>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FA1AD2A1-7FA6-5474-184D-1DE5D52A1A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88837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e and white background&#10;&#10;Description automatically generated">
            <a:extLst>
              <a:ext uri="{FF2B5EF4-FFF2-40B4-BE49-F238E27FC236}">
                <a16:creationId xmlns:a16="http://schemas.microsoft.com/office/drawing/2014/main" id="{7C386E0D-92B8-54FF-A552-5315367CAF45}"/>
              </a:ext>
            </a:extLst>
          </p:cNvPr>
          <p:cNvPicPr>
            <a:picLocks noChangeAspect="1"/>
          </p:cNvPicPr>
          <p:nvPr/>
        </p:nvPicPr>
        <p:blipFill>
          <a:blip r:embed="rId3">
            <a:extLst>
              <a:ext uri="{28A0092B-C50C-407E-A947-70E740481C1C}">
                <a14:useLocalDpi xmlns:a14="http://schemas.microsoft.com/office/drawing/2010/main" val="0"/>
              </a:ext>
            </a:extLst>
          </a:blip>
          <a:srcRect l="16863" t="16863"/>
          <a:stretch/>
        </p:blipFill>
        <p:spPr>
          <a:xfrm rot="10800000">
            <a:off x="0" y="-2"/>
            <a:ext cx="12192000" cy="6858002"/>
          </a:xfrm>
          <a:prstGeom prst="rect">
            <a:avLst/>
          </a:prstGeom>
        </p:spPr>
      </p:pic>
      <p:sp>
        <p:nvSpPr>
          <p:cNvPr id="3" name="Content Placeholder 2">
            <a:extLst>
              <a:ext uri="{FF2B5EF4-FFF2-40B4-BE49-F238E27FC236}">
                <a16:creationId xmlns:a16="http://schemas.microsoft.com/office/drawing/2014/main" id="{3F4DB3BA-2375-9824-BE79-D3A75C6844C0}"/>
              </a:ext>
            </a:extLst>
          </p:cNvPr>
          <p:cNvSpPr>
            <a:spLocks noGrp="1"/>
          </p:cNvSpPr>
          <p:nvPr>
            <p:ph idx="1"/>
          </p:nvPr>
        </p:nvSpPr>
        <p:spPr>
          <a:xfrm>
            <a:off x="838200" y="2055812"/>
            <a:ext cx="5257800" cy="4308412"/>
          </a:xfrm>
        </p:spPr>
        <p:txBody>
          <a:bodyPr>
            <a:normAutofit lnSpcReduction="10000"/>
          </a:bodyPr>
          <a:lstStyle/>
          <a:p>
            <a:pPr marL="0" indent="0">
              <a:buNone/>
            </a:pPr>
            <a:r>
              <a:rPr lang="en-GB" sz="3200" dirty="0">
                <a:latin typeface="PT Sans" panose="020B0503020203020204" pitchFamily="34" charset="0"/>
              </a:rPr>
              <a:t>Earth Science Week is the chance for everyone to discover and learn about the earth sciences.</a:t>
            </a:r>
          </a:p>
          <a:p>
            <a:pPr marL="0" indent="0">
              <a:buNone/>
            </a:pPr>
            <a:endParaRPr lang="en-GB" sz="3200" dirty="0">
              <a:latin typeface="PT Sans" panose="020B0503020203020204" pitchFamily="34" charset="0"/>
            </a:endParaRPr>
          </a:p>
          <a:p>
            <a:pPr marL="0" indent="0">
              <a:buNone/>
            </a:pPr>
            <a:r>
              <a:rPr lang="en-GB" sz="3200" dirty="0">
                <a:latin typeface="PT Sans" panose="020B0503020203020204" pitchFamily="34" charset="0"/>
              </a:rPr>
              <a:t>It shows us how geoscience is connected to our daily lives and the range of careers you can have with geoscience!</a:t>
            </a:r>
          </a:p>
          <a:p>
            <a:pPr marL="0" indent="0">
              <a:buNone/>
            </a:pPr>
            <a:endParaRPr lang="en-GB" sz="3200" dirty="0">
              <a:latin typeface="PT Sans" panose="020B0503020203020204" pitchFamily="34" charset="0"/>
            </a:endParaRPr>
          </a:p>
          <a:p>
            <a:endParaRPr lang="en-GB" sz="3200" dirty="0">
              <a:latin typeface="PT Sans" panose="020B0503020203020204" pitchFamily="34" charset="0"/>
            </a:endParaRPr>
          </a:p>
          <a:p>
            <a:pPr marL="0" indent="0">
              <a:buNone/>
            </a:pPr>
            <a:endParaRPr lang="en-GB" sz="3200" dirty="0">
              <a:latin typeface="PT Sans" panose="020B0503020203020204" pitchFamily="34" charset="0"/>
            </a:endParaRPr>
          </a:p>
        </p:txBody>
      </p:sp>
      <p:pic>
        <p:nvPicPr>
          <p:cNvPr id="4" name="Picture 3">
            <a:extLst>
              <a:ext uri="{FF2B5EF4-FFF2-40B4-BE49-F238E27FC236}">
                <a16:creationId xmlns:a16="http://schemas.microsoft.com/office/drawing/2014/main" id="{33B6C1EE-38B3-8602-0A85-621FC75AD162}"/>
              </a:ext>
            </a:extLst>
          </p:cNvPr>
          <p:cNvPicPr>
            <a:picLocks noChangeAspect="1"/>
          </p:cNvPicPr>
          <p:nvPr/>
        </p:nvPicPr>
        <p:blipFill>
          <a:blip r:embed="rId4"/>
          <a:stretch>
            <a:fillRect/>
          </a:stretch>
        </p:blipFill>
        <p:spPr>
          <a:xfrm>
            <a:off x="7793947" y="2055812"/>
            <a:ext cx="3373406" cy="3058552"/>
          </a:xfrm>
          <a:prstGeom prst="rect">
            <a:avLst/>
          </a:prstGeom>
        </p:spPr>
      </p:pic>
      <p:pic>
        <p:nvPicPr>
          <p:cNvPr id="5" name="Picture 4">
            <a:extLst>
              <a:ext uri="{FF2B5EF4-FFF2-40B4-BE49-F238E27FC236}">
                <a16:creationId xmlns:a16="http://schemas.microsoft.com/office/drawing/2014/main" id="{7332C94C-ABDE-7C2B-2EE8-B547C00AAE27}"/>
              </a:ext>
            </a:extLst>
          </p:cNvPr>
          <p:cNvPicPr>
            <a:picLocks noChangeAspect="1"/>
          </p:cNvPicPr>
          <p:nvPr/>
        </p:nvPicPr>
        <p:blipFill>
          <a:blip r:embed="rId5"/>
          <a:srcRect t="44218" b="43475"/>
          <a:stretch/>
        </p:blipFill>
        <p:spPr>
          <a:xfrm>
            <a:off x="0" y="1357385"/>
            <a:ext cx="6631709" cy="400771"/>
          </a:xfrm>
          <a:prstGeom prst="rect">
            <a:avLst/>
          </a:prstGeom>
        </p:spPr>
      </p:pic>
      <p:sp>
        <p:nvSpPr>
          <p:cNvPr id="6" name="Rectangle 1">
            <a:extLst>
              <a:ext uri="{FF2B5EF4-FFF2-40B4-BE49-F238E27FC236}">
                <a16:creationId xmlns:a16="http://schemas.microsoft.com/office/drawing/2014/main" id="{F60B4D2C-502C-498A-512A-E073CB48054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76F209B7-063F-DD82-623C-85F605F39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434" y="312175"/>
            <a:ext cx="10837131" cy="1446429"/>
          </a:xfrm>
          <a:prstGeom prst="rect">
            <a:avLst/>
          </a:prstGeom>
        </p:spPr>
      </p:pic>
    </p:spTree>
    <p:extLst>
      <p:ext uri="{BB962C8B-B14F-4D97-AF65-F5344CB8AC3E}">
        <p14:creationId xmlns:p14="http://schemas.microsoft.com/office/powerpoint/2010/main" val="2849526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ollage of different types of nature&#10;&#10;Description automatically generated">
            <a:extLst>
              <a:ext uri="{FF2B5EF4-FFF2-40B4-BE49-F238E27FC236}">
                <a16:creationId xmlns:a16="http://schemas.microsoft.com/office/drawing/2014/main" id="{3313FEDF-B1D8-3347-A25B-0266C5389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4216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ACCC8"/>
        </a:solidFill>
        <a:effectLst/>
      </p:bgPr>
    </p:bg>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06B8C2CE-F7A8-A890-3E74-744EFD72C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520" y="0"/>
            <a:ext cx="9712960" cy="6859886"/>
          </a:xfrm>
          <a:prstGeom prst="rect">
            <a:avLst/>
          </a:prstGeom>
        </p:spPr>
      </p:pic>
    </p:spTree>
    <p:extLst>
      <p:ext uri="{BB962C8B-B14F-4D97-AF65-F5344CB8AC3E}">
        <p14:creationId xmlns:p14="http://schemas.microsoft.com/office/powerpoint/2010/main" val="315961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DFE"/>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B33826E-A1F5-07EA-31F1-24F2063BC872}"/>
              </a:ext>
            </a:extLst>
          </p:cNvPr>
          <p:cNvSpPr txBox="1"/>
          <p:nvPr/>
        </p:nvSpPr>
        <p:spPr>
          <a:xfrm>
            <a:off x="838200" y="1690688"/>
            <a:ext cx="10515600" cy="98161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3200" b="0" i="0" u="none" strike="noStrike" kern="1200" cap="none" spc="0" normalizeH="0" baseline="0" noProof="0" dirty="0">
                <a:ln>
                  <a:noFill/>
                </a:ln>
                <a:solidFill>
                  <a:prstClr val="black"/>
                </a:solidFill>
                <a:effectLst/>
                <a:uLnTx/>
                <a:uFillTx/>
                <a:latin typeface="PT Sans" panose="020B0503020203020204" pitchFamily="34" charset="0"/>
              </a:rPr>
              <a:t>Lots of different things! An earth scientist will be interested in studying the Earth in </a:t>
            </a:r>
            <a:r>
              <a:rPr lang="en-GB" sz="3200" dirty="0">
                <a:solidFill>
                  <a:prstClr val="black"/>
                </a:solidFill>
                <a:latin typeface="PT Sans" panose="020B0503020203020204" pitchFamily="34" charset="0"/>
              </a:rPr>
              <a:t>different </a:t>
            </a:r>
            <a:r>
              <a:rPr kumimoji="0" lang="en-GB" sz="3200" b="0" i="0" u="none" strike="noStrike" kern="1200" cap="none" spc="0" normalizeH="0" baseline="0" noProof="0" dirty="0">
                <a:ln>
                  <a:noFill/>
                </a:ln>
                <a:solidFill>
                  <a:prstClr val="black"/>
                </a:solidFill>
                <a:effectLst/>
                <a:uLnTx/>
                <a:uFillTx/>
                <a:latin typeface="PT Sans" panose="020B0503020203020204" pitchFamily="34" charset="0"/>
              </a:rPr>
              <a:t>ways:</a:t>
            </a:r>
          </a:p>
        </p:txBody>
      </p:sp>
      <p:pic>
        <p:nvPicPr>
          <p:cNvPr id="17" name="Picture 16">
            <a:extLst>
              <a:ext uri="{FF2B5EF4-FFF2-40B4-BE49-F238E27FC236}">
                <a16:creationId xmlns:a16="http://schemas.microsoft.com/office/drawing/2014/main" id="{43AE68A2-9BD1-49AE-0957-E33FC1D63376}"/>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15" name="Picture 14">
            <a:extLst>
              <a:ext uri="{FF2B5EF4-FFF2-40B4-BE49-F238E27FC236}">
                <a16:creationId xmlns:a16="http://schemas.microsoft.com/office/drawing/2014/main" id="{7494E1D0-B9CB-467B-D280-B155D0EC7BCD}"/>
              </a:ext>
            </a:extLst>
          </p:cNvPr>
          <p:cNvPicPr>
            <a:picLocks noChangeAspect="1"/>
          </p:cNvPicPr>
          <p:nvPr/>
        </p:nvPicPr>
        <p:blipFill>
          <a:blip r:embed="rId4"/>
          <a:srcRect t="44218" b="43475"/>
          <a:stretch/>
        </p:blipFill>
        <p:spPr>
          <a:xfrm>
            <a:off x="0" y="1357385"/>
            <a:ext cx="7927848" cy="400771"/>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A232BFAA-E715-59FD-6953-9792934752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303" y="366181"/>
            <a:ext cx="10762315" cy="1324507"/>
          </a:xfrm>
          <a:prstGeom prst="rect">
            <a:avLst/>
          </a:prstGeom>
        </p:spPr>
      </p:pic>
      <p:pic>
        <p:nvPicPr>
          <p:cNvPr id="23" name="Picture 22" descr="A blue square with white text&#10;&#10;Description automatically generated">
            <a:extLst>
              <a:ext uri="{FF2B5EF4-FFF2-40B4-BE49-F238E27FC236}">
                <a16:creationId xmlns:a16="http://schemas.microsoft.com/office/drawing/2014/main" id="{A2368680-74CB-817B-0AF0-B68EA77BE3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990" y="3787584"/>
            <a:ext cx="2851293" cy="2806958"/>
          </a:xfrm>
          <a:prstGeom prst="rect">
            <a:avLst/>
          </a:prstGeom>
        </p:spPr>
      </p:pic>
      <p:pic>
        <p:nvPicPr>
          <p:cNvPr id="25" name="Picture 24" descr="A green sign with white text&#10;&#10;Description automatically generated">
            <a:extLst>
              <a:ext uri="{FF2B5EF4-FFF2-40B4-BE49-F238E27FC236}">
                <a16:creationId xmlns:a16="http://schemas.microsoft.com/office/drawing/2014/main" id="{0396846F-A372-BFC1-48AA-233114E0F3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0436" y="2862208"/>
            <a:ext cx="2915025" cy="2806958"/>
          </a:xfrm>
          <a:prstGeom prst="rect">
            <a:avLst/>
          </a:prstGeom>
        </p:spPr>
      </p:pic>
      <p:pic>
        <p:nvPicPr>
          <p:cNvPr id="27" name="Picture 26" descr="A blue square with white text&#10;&#10;Description automatically generated">
            <a:extLst>
              <a:ext uri="{FF2B5EF4-FFF2-40B4-BE49-F238E27FC236}">
                <a16:creationId xmlns:a16="http://schemas.microsoft.com/office/drawing/2014/main" id="{375DDA07-FACA-4BB6-22AE-36830E4AF3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6615" y="3788536"/>
            <a:ext cx="3039717" cy="2806958"/>
          </a:xfrm>
          <a:prstGeom prst="rect">
            <a:avLst/>
          </a:prstGeom>
        </p:spPr>
      </p:pic>
      <p:pic>
        <p:nvPicPr>
          <p:cNvPr id="29" name="Picture 28" descr="An orange square with white text&#10;&#10;Description automatically generated">
            <a:extLst>
              <a:ext uri="{FF2B5EF4-FFF2-40B4-BE49-F238E27FC236}">
                <a16:creationId xmlns:a16="http://schemas.microsoft.com/office/drawing/2014/main" id="{D81D1966-451C-E377-753C-93365C3ACE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6332" y="2862208"/>
            <a:ext cx="2920567" cy="2806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D1E56-C8C1-8E56-38BD-97753A4AF241}"/>
              </a:ext>
            </a:extLst>
          </p:cNvPr>
          <p:cNvSpPr>
            <a:spLocks noGrp="1"/>
          </p:cNvSpPr>
          <p:nvPr>
            <p:ph idx="1"/>
          </p:nvPr>
        </p:nvSpPr>
        <p:spPr>
          <a:xfrm>
            <a:off x="838200" y="1825625"/>
            <a:ext cx="8874760" cy="4351338"/>
          </a:xfrm>
        </p:spPr>
        <p:txBody>
          <a:bodyPr>
            <a:normAutofit fontScale="85000" lnSpcReduction="20000"/>
          </a:bodyPr>
          <a:lstStyle/>
          <a:p>
            <a:pPr marL="0" indent="0">
              <a:buNone/>
            </a:pPr>
            <a:r>
              <a:rPr lang="en-GB" dirty="0">
                <a:latin typeface="PT Sans" panose="020B0503020203020204" pitchFamily="34" charset="0"/>
              </a:rPr>
              <a:t>Volcanologists study volcanoes in all stages of activity over the world. They work to monitor their activity to help forecast eruptions and associated geohazards.</a:t>
            </a:r>
          </a:p>
          <a:p>
            <a:pPr marL="0" indent="0">
              <a:buNone/>
            </a:pPr>
            <a:endParaRPr lang="en-GB" dirty="0">
              <a:latin typeface="PT Sans" panose="020B0503020203020204" pitchFamily="34" charset="0"/>
            </a:endParaRPr>
          </a:p>
          <a:p>
            <a:pPr marL="0" indent="0">
              <a:lnSpc>
                <a:spcPct val="107000"/>
              </a:lnSpc>
              <a:spcAft>
                <a:spcPts val="800"/>
              </a:spcAft>
              <a:buNone/>
            </a:pPr>
            <a:r>
              <a:rPr lang="en-GB" kern="100" dirty="0">
                <a:effectLst/>
                <a:latin typeface="PT Sans" panose="020B0503020203020204" pitchFamily="34" charset="0"/>
                <a:ea typeface="Aptos" panose="020B0004020202020204" pitchFamily="34" charset="0"/>
                <a:cs typeface="Times New Roman" panose="02020603050405020304" pitchFamily="18" charset="0"/>
              </a:rPr>
              <a:t>You might work in:</a:t>
            </a:r>
          </a:p>
          <a:p>
            <a:pPr marL="0" indent="0">
              <a:lnSpc>
                <a:spcPct val="107000"/>
              </a:lnSpc>
              <a:spcAft>
                <a:spcPts val="800"/>
              </a:spcAft>
              <a:buNone/>
            </a:pPr>
            <a:r>
              <a:rPr lang="en-GB" b="1" kern="100" dirty="0">
                <a:effectLst/>
                <a:latin typeface="PT Sans" panose="020B0503020203020204" pitchFamily="34" charset="0"/>
                <a:ea typeface="Aptos" panose="020B0004020202020204" pitchFamily="34" charset="0"/>
                <a:cs typeface="Times New Roman" panose="02020603050405020304" pitchFamily="18" charset="0"/>
              </a:rPr>
              <a:t>Volcano Observatory</a:t>
            </a:r>
            <a:r>
              <a:rPr lang="en-GB" kern="100" dirty="0">
                <a:effectLst/>
                <a:latin typeface="PT Sans" panose="020B0503020203020204" pitchFamily="34" charset="0"/>
                <a:ea typeface="Aptos" panose="020B0004020202020204" pitchFamily="34" charset="0"/>
                <a:cs typeface="Times New Roman" panose="02020603050405020304" pitchFamily="18" charset="0"/>
              </a:rPr>
              <a:t>: monitoring active volcanoes to forecast eruptions</a:t>
            </a:r>
          </a:p>
          <a:p>
            <a:pPr marL="0" indent="0">
              <a:lnSpc>
                <a:spcPct val="107000"/>
              </a:lnSpc>
              <a:spcAft>
                <a:spcPts val="800"/>
              </a:spcAft>
              <a:buNone/>
            </a:pPr>
            <a:r>
              <a:rPr lang="en-GB" b="1" kern="100" dirty="0">
                <a:effectLst/>
                <a:latin typeface="PT Sans" panose="020B0503020203020204" pitchFamily="34" charset="0"/>
                <a:ea typeface="Aptos" panose="020B0004020202020204" pitchFamily="34" charset="0"/>
                <a:cs typeface="Times New Roman" panose="02020603050405020304" pitchFamily="18" charset="0"/>
              </a:rPr>
              <a:t>Volcanic Research</a:t>
            </a:r>
            <a:r>
              <a:rPr lang="en-GB" kern="100" dirty="0">
                <a:effectLst/>
                <a:latin typeface="PT Sans" panose="020B0503020203020204" pitchFamily="34" charset="0"/>
                <a:ea typeface="Aptos" panose="020B0004020202020204" pitchFamily="34" charset="0"/>
                <a:cs typeface="Times New Roman" panose="02020603050405020304" pitchFamily="18" charset="0"/>
              </a:rPr>
              <a:t>: studying the formation of different types of volcanoes and patterns of eruption</a:t>
            </a:r>
          </a:p>
          <a:p>
            <a:pPr marL="0" indent="0">
              <a:lnSpc>
                <a:spcPct val="107000"/>
              </a:lnSpc>
              <a:buNone/>
            </a:pPr>
            <a:r>
              <a:rPr lang="en-GB" b="1" kern="100" dirty="0">
                <a:effectLst/>
                <a:latin typeface="PT Sans" panose="020B0503020203020204" pitchFamily="34" charset="0"/>
                <a:ea typeface="Aptos" panose="020B0004020202020204" pitchFamily="34" charset="0"/>
                <a:cs typeface="Times New Roman" panose="02020603050405020304" pitchFamily="18" charset="0"/>
              </a:rPr>
              <a:t>Geohazard Mitigation</a:t>
            </a:r>
            <a:r>
              <a:rPr lang="en-GB" kern="100" dirty="0">
                <a:effectLst/>
                <a:latin typeface="PT Sans" panose="020B0503020203020204" pitchFamily="34" charset="0"/>
                <a:ea typeface="Aptos" panose="020B0004020202020204" pitchFamily="34" charset="0"/>
                <a:cs typeface="Times New Roman" panose="02020603050405020304" pitchFamily="18" charset="0"/>
              </a:rPr>
              <a:t>: working to stop </a:t>
            </a:r>
            <a:r>
              <a:rPr lang="en-GB" kern="100" dirty="0">
                <a:latin typeface="PT Sans" panose="020B0503020203020204" pitchFamily="34" charset="0"/>
                <a:ea typeface="Aptos" panose="020B0004020202020204" pitchFamily="34" charset="0"/>
                <a:cs typeface="Times New Roman" panose="02020603050405020304" pitchFamily="18" charset="0"/>
              </a:rPr>
              <a:t>and</a:t>
            </a:r>
            <a:r>
              <a:rPr lang="en-GB" kern="100" dirty="0">
                <a:effectLst/>
                <a:latin typeface="PT Sans" panose="020B0503020203020204" pitchFamily="34" charset="0"/>
                <a:ea typeface="Aptos" panose="020B0004020202020204" pitchFamily="34" charset="0"/>
                <a:cs typeface="Times New Roman" panose="02020603050405020304" pitchFamily="18" charset="0"/>
              </a:rPr>
              <a:t> limit the </a:t>
            </a:r>
          </a:p>
          <a:p>
            <a:pPr marL="0" indent="0">
              <a:lnSpc>
                <a:spcPct val="107000"/>
              </a:lnSpc>
              <a:spcBef>
                <a:spcPts val="0"/>
              </a:spcBef>
              <a:spcAft>
                <a:spcPts val="800"/>
              </a:spcAft>
              <a:buNone/>
            </a:pPr>
            <a:r>
              <a:rPr lang="en-GB" kern="100" dirty="0">
                <a:effectLst/>
                <a:latin typeface="PT Sans" panose="020B0503020203020204" pitchFamily="34" charset="0"/>
                <a:ea typeface="Aptos" panose="020B0004020202020204" pitchFamily="34" charset="0"/>
                <a:cs typeface="Times New Roman" panose="02020603050405020304" pitchFamily="18" charset="0"/>
              </a:rPr>
              <a:t>impacts of volcanic hazards to protect communities</a:t>
            </a:r>
          </a:p>
        </p:txBody>
      </p:sp>
      <p:pic>
        <p:nvPicPr>
          <p:cNvPr id="5" name="Picture 4">
            <a:extLst>
              <a:ext uri="{FF2B5EF4-FFF2-40B4-BE49-F238E27FC236}">
                <a16:creationId xmlns:a16="http://schemas.microsoft.com/office/drawing/2014/main" id="{5682A96B-56A5-B362-1B00-1D9D5C87A795}"/>
              </a:ext>
            </a:extLst>
          </p:cNvPr>
          <p:cNvPicPr>
            <a:picLocks noChangeAspect="1"/>
          </p:cNvPicPr>
          <p:nvPr/>
        </p:nvPicPr>
        <p:blipFill rotWithShape="1">
          <a:blip r:embed="rId2"/>
          <a:srcRect r="36382" b="6246"/>
          <a:stretch/>
        </p:blipFill>
        <p:spPr>
          <a:xfrm>
            <a:off x="7232904" y="1280160"/>
            <a:ext cx="4959096" cy="5577839"/>
          </a:xfrm>
          <a:prstGeom prst="rect">
            <a:avLst/>
          </a:prstGeom>
        </p:spPr>
      </p:pic>
      <p:pic>
        <p:nvPicPr>
          <p:cNvPr id="7" name="Picture 6">
            <a:extLst>
              <a:ext uri="{FF2B5EF4-FFF2-40B4-BE49-F238E27FC236}">
                <a16:creationId xmlns:a16="http://schemas.microsoft.com/office/drawing/2014/main" id="{9ADD1A19-635F-2C92-059B-ED5F3D9DD586}"/>
              </a:ext>
            </a:extLst>
          </p:cNvPr>
          <p:cNvPicPr>
            <a:picLocks noChangeAspect="1"/>
          </p:cNvPicPr>
          <p:nvPr/>
        </p:nvPicPr>
        <p:blipFill>
          <a:blip r:embed="rId3"/>
          <a:stretch>
            <a:fillRect/>
          </a:stretch>
        </p:blipFill>
        <p:spPr>
          <a:xfrm>
            <a:off x="10601965" y="119999"/>
            <a:ext cx="1462019" cy="1325563"/>
          </a:xfrm>
          <a:prstGeom prst="rect">
            <a:avLst/>
          </a:prstGeom>
        </p:spPr>
      </p:pic>
      <p:pic>
        <p:nvPicPr>
          <p:cNvPr id="6" name="Picture 5">
            <a:extLst>
              <a:ext uri="{FF2B5EF4-FFF2-40B4-BE49-F238E27FC236}">
                <a16:creationId xmlns:a16="http://schemas.microsoft.com/office/drawing/2014/main" id="{A5A44984-9EFC-F7B2-4D21-B1F84B274D8A}"/>
              </a:ext>
            </a:extLst>
          </p:cNvPr>
          <p:cNvPicPr>
            <a:picLocks noChangeAspect="1"/>
          </p:cNvPicPr>
          <p:nvPr/>
        </p:nvPicPr>
        <p:blipFill>
          <a:blip r:embed="rId4"/>
          <a:srcRect t="44218" b="43475"/>
          <a:stretch/>
        </p:blipFill>
        <p:spPr>
          <a:xfrm>
            <a:off x="0" y="1357385"/>
            <a:ext cx="6631709" cy="400771"/>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E6F83E96-954B-8742-E672-463024FF1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400397"/>
            <a:ext cx="3848830" cy="1357759"/>
          </a:xfrm>
          <a:prstGeom prst="rect">
            <a:avLst/>
          </a:prstGeom>
        </p:spPr>
      </p:pic>
    </p:spTree>
    <p:extLst>
      <p:ext uri="{BB962C8B-B14F-4D97-AF65-F5344CB8AC3E}">
        <p14:creationId xmlns:p14="http://schemas.microsoft.com/office/powerpoint/2010/main" val="2621440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81A9B-F6D7-184A-4B75-F37904AEDAD0}"/>
              </a:ext>
            </a:extLst>
          </p:cNvPr>
          <p:cNvSpPr>
            <a:spLocks noGrp="1"/>
          </p:cNvSpPr>
          <p:nvPr>
            <p:ph idx="1"/>
          </p:nvPr>
        </p:nvSpPr>
        <p:spPr>
          <a:xfrm>
            <a:off x="838200" y="1825626"/>
            <a:ext cx="10515600" cy="4087210"/>
          </a:xfrm>
        </p:spPr>
        <p:txBody>
          <a:bodyPr>
            <a:normAutofit fontScale="92500" lnSpcReduction="20000"/>
          </a:bodyPr>
          <a:lstStyle/>
          <a:p>
            <a:pPr marL="0" indent="0">
              <a:buNone/>
            </a:pPr>
            <a:r>
              <a:rPr lang="en-GB" sz="2400" dirty="0">
                <a:latin typeface="PT Sans" panose="020B0503020203020204" pitchFamily="34" charset="0"/>
              </a:rPr>
              <a:t>Hydrogeology focusses on groundwater - a hidden but important resource beneath the Earth’s surface. Found in spaces in soil and rock formations, hydrogeologists work to monitor and assess this resource.</a:t>
            </a:r>
          </a:p>
          <a:p>
            <a:pPr marL="0" indent="0">
              <a:spcBef>
                <a:spcPts val="0"/>
              </a:spcBef>
              <a:buNone/>
            </a:pPr>
            <a:endParaRPr lang="en-GB" sz="2400" dirty="0">
              <a:latin typeface="PT Sans" panose="020B0503020203020204" pitchFamily="34" charset="0"/>
            </a:endParaRPr>
          </a:p>
          <a:p>
            <a:pPr marL="0" indent="0">
              <a:buNone/>
            </a:pPr>
            <a:r>
              <a:rPr lang="en-GB" sz="2400" dirty="0">
                <a:latin typeface="PT Sans" panose="020B0503020203020204" pitchFamily="34" charset="0"/>
              </a:rPr>
              <a:t>You might work in:</a:t>
            </a:r>
          </a:p>
          <a:p>
            <a:pPr marL="0" indent="0">
              <a:lnSpc>
                <a:spcPct val="107000"/>
              </a:lnSpc>
              <a:spcAft>
                <a:spcPts val="800"/>
              </a:spcAft>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Groundwater Sampling</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in the field collecting samples </a:t>
            </a:r>
            <a:r>
              <a:rPr lang="en-US" sz="2400" kern="100" dirty="0">
                <a:effectLst/>
                <a:latin typeface="PT Sans" panose="020B0503020203020204" pitchFamily="34" charset="0"/>
                <a:ea typeface="Aptos" panose="020B0004020202020204" pitchFamily="34" charset="0"/>
                <a:cs typeface="Times New Roman" panose="02020603050405020304" pitchFamily="18" charset="0"/>
              </a:rPr>
              <a:t>to determine the natural quality or pollution of groundwater.</a:t>
            </a:r>
            <a:endParaRPr lang="en-GB" sz="2400" kern="100" dirty="0">
              <a:effectLst/>
              <a:latin typeface="PT Sans" panose="020B0503020203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Groundwater Modelling</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a:t>
            </a:r>
            <a:r>
              <a:rPr lang="en-US" sz="2400" kern="100" dirty="0">
                <a:effectLst/>
                <a:latin typeface="PT Sans" panose="020B0503020203020204" pitchFamily="34" charset="0"/>
                <a:ea typeface="Aptos" panose="020B0004020202020204" pitchFamily="34" charset="0"/>
                <a:cs typeface="Times New Roman" panose="02020603050405020304" pitchFamily="18" charset="0"/>
              </a:rPr>
              <a:t>simulating groundwater flow, recharge, and contamination plumes to help make decisions on how best to manage the resource.</a:t>
            </a:r>
            <a:endParaRPr lang="en-GB" sz="2400" kern="100" dirty="0">
              <a:effectLst/>
              <a:latin typeface="PT Sans" panose="020B0503020203020204" pitchFamily="34" charset="0"/>
              <a:ea typeface="Aptos" panose="020B0004020202020204" pitchFamily="34" charset="0"/>
              <a:cs typeface="Times New Roman" panose="02020603050405020304" pitchFamily="18" charset="0"/>
            </a:endParaRPr>
          </a:p>
          <a:p>
            <a:pPr marL="0" indent="0">
              <a:lnSpc>
                <a:spcPct val="107000"/>
              </a:lnSpc>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Groundwater Resilience</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a:t>
            </a:r>
            <a:r>
              <a:rPr lang="en-US" sz="2400" kern="100" dirty="0">
                <a:effectLst/>
                <a:latin typeface="PT Sans" panose="020B0503020203020204" pitchFamily="34" charset="0"/>
                <a:ea typeface="Aptos" panose="020B0004020202020204" pitchFamily="34" charset="0"/>
                <a:cs typeface="Times New Roman" panose="02020603050405020304" pitchFamily="18" charset="0"/>
              </a:rPr>
              <a:t>assess likely future impacts of climate change </a:t>
            </a:r>
          </a:p>
          <a:p>
            <a:pPr marL="0" indent="0">
              <a:lnSpc>
                <a:spcPct val="107000"/>
              </a:lnSpc>
              <a:spcBef>
                <a:spcPts val="0"/>
              </a:spcBef>
              <a:buNone/>
            </a:pPr>
            <a:r>
              <a:rPr lang="en-US" sz="2400" kern="100" dirty="0">
                <a:effectLst/>
                <a:latin typeface="PT Sans" panose="020B0503020203020204" pitchFamily="34" charset="0"/>
                <a:ea typeface="Aptos" panose="020B0004020202020204" pitchFamily="34" charset="0"/>
                <a:cs typeface="Times New Roman" panose="02020603050405020304" pitchFamily="18" charset="0"/>
              </a:rPr>
              <a:t>and the groundwater’s resilience</a:t>
            </a:r>
            <a:endParaRPr lang="en-GB" sz="2400" kern="100" dirty="0">
              <a:effectLst/>
              <a:latin typeface="PT Sans" panose="020B0503020203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D5FCF3A9-316A-A6EB-AA33-02547EF74457}"/>
              </a:ext>
            </a:extLst>
          </p:cNvPr>
          <p:cNvPicPr>
            <a:picLocks noChangeAspect="1"/>
          </p:cNvPicPr>
          <p:nvPr/>
        </p:nvPicPr>
        <p:blipFill rotWithShape="1">
          <a:blip r:embed="rId2"/>
          <a:srcRect l="6586"/>
          <a:stretch/>
        </p:blipFill>
        <p:spPr>
          <a:xfrm>
            <a:off x="0" y="5912836"/>
            <a:ext cx="12192000" cy="945164"/>
          </a:xfrm>
          <a:prstGeom prst="rect">
            <a:avLst/>
          </a:prstGeom>
        </p:spPr>
      </p:pic>
      <p:pic>
        <p:nvPicPr>
          <p:cNvPr id="13" name="Picture 12">
            <a:extLst>
              <a:ext uri="{FF2B5EF4-FFF2-40B4-BE49-F238E27FC236}">
                <a16:creationId xmlns:a16="http://schemas.microsoft.com/office/drawing/2014/main" id="{7E16B736-E344-BA71-DC2A-C32149BAD8DF}"/>
              </a:ext>
            </a:extLst>
          </p:cNvPr>
          <p:cNvPicPr>
            <a:picLocks noChangeAspect="1"/>
          </p:cNvPicPr>
          <p:nvPr/>
        </p:nvPicPr>
        <p:blipFill>
          <a:blip r:embed="rId3"/>
          <a:stretch>
            <a:fillRect/>
          </a:stretch>
        </p:blipFill>
        <p:spPr>
          <a:xfrm>
            <a:off x="9853913" y="4817939"/>
            <a:ext cx="424055" cy="1234590"/>
          </a:xfrm>
          <a:prstGeom prst="rect">
            <a:avLst/>
          </a:prstGeom>
        </p:spPr>
      </p:pic>
      <p:pic>
        <p:nvPicPr>
          <p:cNvPr id="17" name="Picture 16">
            <a:extLst>
              <a:ext uri="{FF2B5EF4-FFF2-40B4-BE49-F238E27FC236}">
                <a16:creationId xmlns:a16="http://schemas.microsoft.com/office/drawing/2014/main" id="{3A8636E4-7AB8-A538-DA69-10C9D749BD16}"/>
              </a:ext>
            </a:extLst>
          </p:cNvPr>
          <p:cNvPicPr>
            <a:picLocks noChangeAspect="1"/>
          </p:cNvPicPr>
          <p:nvPr/>
        </p:nvPicPr>
        <p:blipFill>
          <a:blip r:embed="rId4"/>
          <a:stretch>
            <a:fillRect/>
          </a:stretch>
        </p:blipFill>
        <p:spPr>
          <a:xfrm>
            <a:off x="11212638" y="4802922"/>
            <a:ext cx="606489" cy="1355040"/>
          </a:xfrm>
          <a:prstGeom prst="rect">
            <a:avLst/>
          </a:prstGeom>
        </p:spPr>
      </p:pic>
      <p:pic>
        <p:nvPicPr>
          <p:cNvPr id="7" name="Picture 6">
            <a:extLst>
              <a:ext uri="{FF2B5EF4-FFF2-40B4-BE49-F238E27FC236}">
                <a16:creationId xmlns:a16="http://schemas.microsoft.com/office/drawing/2014/main" id="{6AD0ADBB-0286-2C4D-F88A-004670793CE7}"/>
              </a:ext>
            </a:extLst>
          </p:cNvPr>
          <p:cNvPicPr>
            <a:picLocks noChangeAspect="1"/>
          </p:cNvPicPr>
          <p:nvPr/>
        </p:nvPicPr>
        <p:blipFill>
          <a:blip r:embed="rId5"/>
          <a:stretch>
            <a:fillRect/>
          </a:stretch>
        </p:blipFill>
        <p:spPr>
          <a:xfrm>
            <a:off x="10601965" y="119999"/>
            <a:ext cx="1462019" cy="1325563"/>
          </a:xfrm>
          <a:prstGeom prst="rect">
            <a:avLst/>
          </a:prstGeom>
        </p:spPr>
      </p:pic>
      <p:pic>
        <p:nvPicPr>
          <p:cNvPr id="5" name="Picture 4">
            <a:extLst>
              <a:ext uri="{FF2B5EF4-FFF2-40B4-BE49-F238E27FC236}">
                <a16:creationId xmlns:a16="http://schemas.microsoft.com/office/drawing/2014/main" id="{748465CD-F14E-98C9-8BD4-5D7E416E4EC9}"/>
              </a:ext>
            </a:extLst>
          </p:cNvPr>
          <p:cNvPicPr>
            <a:picLocks noChangeAspect="1"/>
          </p:cNvPicPr>
          <p:nvPr/>
        </p:nvPicPr>
        <p:blipFill>
          <a:blip r:embed="rId6"/>
          <a:srcRect t="44218" b="43475"/>
          <a:stretch/>
        </p:blipFill>
        <p:spPr>
          <a:xfrm>
            <a:off x="0" y="1357385"/>
            <a:ext cx="6631709" cy="400771"/>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A72C4654-3C25-2AF3-6BED-3AA89D05FC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602" y="400397"/>
            <a:ext cx="10792796" cy="1357759"/>
          </a:xfrm>
          <a:prstGeom prst="rect">
            <a:avLst/>
          </a:prstGeom>
        </p:spPr>
      </p:pic>
    </p:spTree>
    <p:extLst>
      <p:ext uri="{BB962C8B-B14F-4D97-AF65-F5344CB8AC3E}">
        <p14:creationId xmlns:p14="http://schemas.microsoft.com/office/powerpoint/2010/main" val="1639749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B33EC9-1846-623D-CC58-0A11CB3ABDAB}"/>
              </a:ext>
            </a:extLst>
          </p:cNvPr>
          <p:cNvSpPr>
            <a:spLocks noGrp="1"/>
          </p:cNvSpPr>
          <p:nvPr>
            <p:ph idx="1"/>
          </p:nvPr>
        </p:nvSpPr>
        <p:spPr>
          <a:xfrm>
            <a:off x="838200" y="1825626"/>
            <a:ext cx="10515600" cy="4667249"/>
          </a:xfrm>
        </p:spPr>
        <p:txBody>
          <a:bodyPr>
            <a:normAutofit fontScale="92500" lnSpcReduction="20000"/>
          </a:bodyPr>
          <a:lstStyle/>
          <a:p>
            <a:pPr marL="0" indent="0">
              <a:buNone/>
            </a:pPr>
            <a:r>
              <a:rPr lang="en-GB" sz="2400" dirty="0">
                <a:latin typeface="PT Sans" panose="020B0503020203020204" pitchFamily="34" charset="0"/>
              </a:rPr>
              <a:t>Engineering geologists focus their knowledge and skills to help solve engineering problems and issues. This is vital work for urban planning and construction.</a:t>
            </a:r>
          </a:p>
          <a:p>
            <a:pPr marL="0" indent="0">
              <a:buNone/>
            </a:pPr>
            <a:endParaRPr lang="en-GB" sz="2400" dirty="0">
              <a:latin typeface="PT Sans" panose="020B0503020203020204" pitchFamily="34" charset="0"/>
            </a:endParaRPr>
          </a:p>
          <a:p>
            <a:pPr marL="0" indent="0">
              <a:lnSpc>
                <a:spcPct val="107000"/>
              </a:lnSpc>
              <a:spcAft>
                <a:spcPts val="800"/>
              </a:spcAft>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You might work in:</a:t>
            </a:r>
          </a:p>
          <a:p>
            <a:pPr marL="0" indent="0">
              <a:lnSpc>
                <a:spcPct val="107000"/>
              </a:lnSpc>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Urban Planning</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investigate the strength properties of the </a:t>
            </a:r>
          </a:p>
          <a:p>
            <a:pPr marL="0" indent="0">
              <a:lnSpc>
                <a:spcPct val="107000"/>
              </a:lnSpc>
              <a:spcBef>
                <a:spcPts val="0"/>
              </a:spcBef>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ground beneath us to predict how it will respond to being </a:t>
            </a:r>
          </a:p>
          <a:p>
            <a:pPr marL="0" indent="0">
              <a:lnSpc>
                <a:spcPct val="107000"/>
              </a:lnSpc>
              <a:spcBef>
                <a:spcPts val="0"/>
              </a:spcBef>
              <a:spcAft>
                <a:spcPts val="800"/>
              </a:spcAft>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excavated or built on.</a:t>
            </a:r>
          </a:p>
          <a:p>
            <a:pPr marL="0" indent="0">
              <a:lnSpc>
                <a:spcPct val="107000"/>
              </a:lnSpc>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Ground Modelling</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develop using geological maps, tested </a:t>
            </a:r>
          </a:p>
          <a:p>
            <a:pPr marL="0" indent="0">
              <a:lnSpc>
                <a:spcPct val="107000"/>
              </a:lnSpc>
              <a:spcBef>
                <a:spcPts val="0"/>
              </a:spcBef>
              <a:spcAft>
                <a:spcPts val="800"/>
              </a:spcAft>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through logging soil and rock from boreholes.</a:t>
            </a:r>
          </a:p>
          <a:p>
            <a:pPr marL="0" indent="0">
              <a:lnSpc>
                <a:spcPct val="107000"/>
              </a:lnSpc>
              <a:buNone/>
            </a:pPr>
            <a:r>
              <a:rPr lang="en-GB" sz="2400" b="1" kern="100" dirty="0">
                <a:effectLst/>
                <a:latin typeface="PT Sans" panose="020B0503020203020204" pitchFamily="34" charset="0"/>
                <a:ea typeface="Aptos" panose="020B0004020202020204" pitchFamily="34" charset="0"/>
                <a:cs typeface="Times New Roman" panose="02020603050405020304" pitchFamily="18" charset="0"/>
              </a:rPr>
              <a:t>Geotechnical Solutions</a:t>
            </a:r>
            <a:r>
              <a:rPr lang="en-GB" sz="2400" kern="100" dirty="0">
                <a:effectLst/>
                <a:latin typeface="PT Sans" panose="020B0503020203020204" pitchFamily="34" charset="0"/>
                <a:ea typeface="Aptos" panose="020B0004020202020204" pitchFamily="34" charset="0"/>
                <a:cs typeface="Times New Roman" panose="02020603050405020304" pitchFamily="18" charset="0"/>
              </a:rPr>
              <a:t>: providing advice to a wide range </a:t>
            </a:r>
          </a:p>
          <a:p>
            <a:pPr marL="0" indent="0">
              <a:lnSpc>
                <a:spcPct val="107000"/>
              </a:lnSpc>
              <a:spcBef>
                <a:spcPts val="0"/>
              </a:spcBef>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of clients e.g. government, research organisations, and </a:t>
            </a:r>
          </a:p>
          <a:p>
            <a:pPr marL="0" indent="0">
              <a:lnSpc>
                <a:spcPct val="107000"/>
              </a:lnSpc>
              <a:spcBef>
                <a:spcPts val="0"/>
              </a:spcBef>
              <a:buNone/>
            </a:pPr>
            <a:r>
              <a:rPr lang="en-GB" sz="2400" kern="100" dirty="0">
                <a:effectLst/>
                <a:latin typeface="PT Sans" panose="020B0503020203020204" pitchFamily="34" charset="0"/>
                <a:ea typeface="Aptos" panose="020B0004020202020204" pitchFamily="34" charset="0"/>
                <a:cs typeface="Times New Roman" panose="02020603050405020304" pitchFamily="18" charset="0"/>
              </a:rPr>
              <a:t>consultants.</a:t>
            </a:r>
            <a:endParaRPr lang="en-GB" sz="2400" dirty="0">
              <a:latin typeface="PT Sans" panose="020B0503020203020204" pitchFamily="34" charset="0"/>
            </a:endParaRPr>
          </a:p>
          <a:p>
            <a:pPr marL="0" indent="0">
              <a:buNone/>
            </a:pPr>
            <a:endParaRPr lang="en-GB" sz="2000" dirty="0">
              <a:latin typeface="PT Sans" panose="020B0503020203020204" pitchFamily="34" charset="0"/>
            </a:endParaRPr>
          </a:p>
          <a:p>
            <a:pPr marL="0" indent="0">
              <a:buNone/>
            </a:pPr>
            <a:endParaRPr lang="en-GB" sz="2000"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62682D97-9AAD-40BD-469E-919C2CA620A5}"/>
              </a:ext>
            </a:extLst>
          </p:cNvPr>
          <p:cNvPicPr>
            <a:picLocks noChangeAspect="1"/>
          </p:cNvPicPr>
          <p:nvPr/>
        </p:nvPicPr>
        <p:blipFill>
          <a:blip r:embed="rId2"/>
          <a:stretch>
            <a:fillRect/>
          </a:stretch>
        </p:blipFill>
        <p:spPr>
          <a:xfrm>
            <a:off x="10601965" y="119999"/>
            <a:ext cx="1462019" cy="1325563"/>
          </a:xfrm>
          <a:prstGeom prst="rect">
            <a:avLst/>
          </a:prstGeom>
        </p:spPr>
      </p:pic>
      <p:pic>
        <p:nvPicPr>
          <p:cNvPr id="10" name="Picture 9">
            <a:extLst>
              <a:ext uri="{FF2B5EF4-FFF2-40B4-BE49-F238E27FC236}">
                <a16:creationId xmlns:a16="http://schemas.microsoft.com/office/drawing/2014/main" id="{7C4AF314-31CD-E116-FA7F-39A95F025687}"/>
              </a:ext>
            </a:extLst>
          </p:cNvPr>
          <p:cNvPicPr>
            <a:picLocks noChangeAspect="1"/>
          </p:cNvPicPr>
          <p:nvPr/>
        </p:nvPicPr>
        <p:blipFill>
          <a:blip r:embed="rId3"/>
          <a:srcRect r="2204" b="3200"/>
          <a:stretch/>
        </p:blipFill>
        <p:spPr>
          <a:xfrm>
            <a:off x="7730067" y="3326730"/>
            <a:ext cx="4461933" cy="353127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DA1392B-9F2E-3F2E-AFE6-366CBB70E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842" y="433650"/>
            <a:ext cx="10762315" cy="1324507"/>
          </a:xfrm>
          <a:prstGeom prst="rect">
            <a:avLst/>
          </a:prstGeom>
        </p:spPr>
      </p:pic>
      <p:pic>
        <p:nvPicPr>
          <p:cNvPr id="5" name="Picture 4">
            <a:extLst>
              <a:ext uri="{FF2B5EF4-FFF2-40B4-BE49-F238E27FC236}">
                <a16:creationId xmlns:a16="http://schemas.microsoft.com/office/drawing/2014/main" id="{AA677435-0257-A800-DEDB-80E1B3D9E1CC}"/>
              </a:ext>
            </a:extLst>
          </p:cNvPr>
          <p:cNvPicPr>
            <a:picLocks noChangeAspect="1"/>
          </p:cNvPicPr>
          <p:nvPr/>
        </p:nvPicPr>
        <p:blipFill>
          <a:blip r:embed="rId5"/>
          <a:srcRect t="44218" b="43475"/>
          <a:stretch/>
        </p:blipFill>
        <p:spPr>
          <a:xfrm>
            <a:off x="0" y="1357385"/>
            <a:ext cx="6631709" cy="400771"/>
          </a:xfrm>
          <a:prstGeom prst="rect">
            <a:avLst/>
          </a:prstGeom>
        </p:spPr>
      </p:pic>
    </p:spTree>
    <p:extLst>
      <p:ext uri="{BB962C8B-B14F-4D97-AF65-F5344CB8AC3E}">
        <p14:creationId xmlns:p14="http://schemas.microsoft.com/office/powerpoint/2010/main" val="102264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23FEF-EACA-3AC1-8E07-719A61D923C4}"/>
              </a:ext>
            </a:extLst>
          </p:cNvPr>
          <p:cNvSpPr>
            <a:spLocks noGrp="1"/>
          </p:cNvSpPr>
          <p:nvPr>
            <p:ph idx="1"/>
          </p:nvPr>
        </p:nvSpPr>
        <p:spPr>
          <a:xfrm>
            <a:off x="838200" y="1825624"/>
            <a:ext cx="10515600" cy="3274221"/>
          </a:xfrm>
        </p:spPr>
        <p:txBody>
          <a:bodyPr>
            <a:normAutofit lnSpcReduction="10000"/>
          </a:bodyPr>
          <a:lstStyle/>
          <a:p>
            <a:pPr marL="0" indent="0">
              <a:buNone/>
            </a:pPr>
            <a:r>
              <a:rPr lang="en-GB" sz="2000" dirty="0">
                <a:latin typeface="PT Sans" panose="020B0503020203020204" pitchFamily="34" charset="0"/>
              </a:rPr>
              <a:t>Palaeontologists are </a:t>
            </a:r>
            <a:r>
              <a:rPr lang="en-US" sz="2000" dirty="0">
                <a:latin typeface="PT Sans" panose="020B0503020203020204" pitchFamily="34" charset="0"/>
              </a:rPr>
              <a:t>scientists who study the history of life on earth through fossils. Fossils are the remains or traces of past life activity on earth for example animal tracks, pollen, and dinosaur skeletons. </a:t>
            </a:r>
          </a:p>
          <a:p>
            <a:pPr marL="0" indent="0">
              <a:buNone/>
            </a:pPr>
            <a:endParaRPr lang="en-US" sz="2000" dirty="0">
              <a:latin typeface="PT Sans" panose="020B0503020203020204" pitchFamily="34" charset="0"/>
            </a:endParaRPr>
          </a:p>
          <a:p>
            <a:pPr marL="0" indent="0">
              <a:buNone/>
            </a:pPr>
            <a:r>
              <a:rPr lang="en-US" sz="2000" dirty="0">
                <a:latin typeface="PT Sans" panose="020B0503020203020204" pitchFamily="34" charset="0"/>
              </a:rPr>
              <a:t>You might work in:</a:t>
            </a:r>
          </a:p>
          <a:p>
            <a:pPr marL="0" indent="0">
              <a:buNone/>
            </a:pPr>
            <a:r>
              <a:rPr lang="en-GB" sz="2000" b="1" dirty="0">
                <a:latin typeface="PT Sans" panose="020B0503020203020204" pitchFamily="34" charset="0"/>
              </a:rPr>
              <a:t>Field Work</a:t>
            </a:r>
            <a:r>
              <a:rPr lang="en-GB" sz="2000" dirty="0">
                <a:latin typeface="PT Sans" panose="020B0503020203020204" pitchFamily="34" charset="0"/>
              </a:rPr>
              <a:t>: as a technician excavating fossils, ensuring samples are recorded, analysed and transported safely</a:t>
            </a:r>
          </a:p>
          <a:p>
            <a:pPr marL="0" indent="0">
              <a:buNone/>
            </a:pPr>
            <a:r>
              <a:rPr lang="en-GB" sz="2000" b="1" dirty="0">
                <a:latin typeface="PT Sans" panose="020B0503020203020204" pitchFamily="34" charset="0"/>
              </a:rPr>
              <a:t>Palaeoclimatology</a:t>
            </a:r>
            <a:r>
              <a:rPr lang="en-GB" sz="2000" dirty="0">
                <a:latin typeface="PT Sans" panose="020B0503020203020204" pitchFamily="34" charset="0"/>
              </a:rPr>
              <a:t>: using the fossil record to reconstruct the earth’s past climate and environments</a:t>
            </a:r>
          </a:p>
          <a:p>
            <a:pPr marL="0" indent="0">
              <a:buNone/>
            </a:pPr>
            <a:r>
              <a:rPr lang="en-GB" sz="2000" b="1" dirty="0">
                <a:latin typeface="PT Sans" panose="020B0503020203020204" pitchFamily="34" charset="0"/>
              </a:rPr>
              <a:t>Museum Curation</a:t>
            </a:r>
            <a:r>
              <a:rPr lang="en-GB" sz="2000" dirty="0">
                <a:latin typeface="PT Sans" panose="020B0503020203020204" pitchFamily="34" charset="0"/>
              </a:rPr>
              <a:t>: managing fossil for research and display to the public</a:t>
            </a:r>
          </a:p>
          <a:p>
            <a:pPr marL="0" indent="0">
              <a:buNone/>
            </a:pPr>
            <a:endParaRPr lang="en-GB" dirty="0"/>
          </a:p>
        </p:txBody>
      </p:sp>
      <p:pic>
        <p:nvPicPr>
          <p:cNvPr id="5" name="Picture 4">
            <a:extLst>
              <a:ext uri="{FF2B5EF4-FFF2-40B4-BE49-F238E27FC236}">
                <a16:creationId xmlns:a16="http://schemas.microsoft.com/office/drawing/2014/main" id="{D8EADDCA-0AB2-9696-337A-539DC7562AA1}"/>
              </a:ext>
            </a:extLst>
          </p:cNvPr>
          <p:cNvPicPr>
            <a:picLocks noChangeAspect="1"/>
          </p:cNvPicPr>
          <p:nvPr/>
        </p:nvPicPr>
        <p:blipFill>
          <a:blip r:embed="rId2"/>
          <a:stretch>
            <a:fillRect/>
          </a:stretch>
        </p:blipFill>
        <p:spPr>
          <a:xfrm>
            <a:off x="10601965" y="119999"/>
            <a:ext cx="1462019" cy="1325563"/>
          </a:xfrm>
          <a:prstGeom prst="rect">
            <a:avLst/>
          </a:prstGeom>
        </p:spPr>
      </p:pic>
      <p:pic>
        <p:nvPicPr>
          <p:cNvPr id="4" name="Picture 3">
            <a:extLst>
              <a:ext uri="{FF2B5EF4-FFF2-40B4-BE49-F238E27FC236}">
                <a16:creationId xmlns:a16="http://schemas.microsoft.com/office/drawing/2014/main" id="{5E24D71E-9828-9C1B-4D2D-75EC68CEE59C}"/>
              </a:ext>
            </a:extLst>
          </p:cNvPr>
          <p:cNvPicPr>
            <a:picLocks noChangeAspect="1"/>
          </p:cNvPicPr>
          <p:nvPr/>
        </p:nvPicPr>
        <p:blipFill>
          <a:blip r:embed="rId3"/>
          <a:srcRect t="44218" b="43475"/>
          <a:stretch/>
        </p:blipFill>
        <p:spPr>
          <a:xfrm>
            <a:off x="0" y="1357385"/>
            <a:ext cx="6631709" cy="400771"/>
          </a:xfrm>
          <a:prstGeom prst="rect">
            <a:avLst/>
          </a:prstGeom>
        </p:spPr>
      </p:pic>
      <p:pic>
        <p:nvPicPr>
          <p:cNvPr id="7" name="Picture 6">
            <a:extLst>
              <a:ext uri="{FF2B5EF4-FFF2-40B4-BE49-F238E27FC236}">
                <a16:creationId xmlns:a16="http://schemas.microsoft.com/office/drawing/2014/main" id="{D0E97760-A4B6-0A57-11DB-5B65CA583800}"/>
              </a:ext>
            </a:extLst>
          </p:cNvPr>
          <p:cNvPicPr>
            <a:picLocks noChangeAspect="1"/>
          </p:cNvPicPr>
          <p:nvPr/>
        </p:nvPicPr>
        <p:blipFill>
          <a:blip r:embed="rId4"/>
          <a:stretch>
            <a:fillRect/>
          </a:stretch>
        </p:blipFill>
        <p:spPr>
          <a:xfrm>
            <a:off x="2560320" y="4927640"/>
            <a:ext cx="7071360" cy="1822402"/>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EA2ACFE2-2B1C-70AA-0B5D-45A2DD917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842" y="433649"/>
            <a:ext cx="10762315" cy="1324507"/>
          </a:xfrm>
          <a:prstGeom prst="rect">
            <a:avLst/>
          </a:prstGeom>
        </p:spPr>
      </p:pic>
    </p:spTree>
    <p:extLst>
      <p:ext uri="{BB962C8B-B14F-4D97-AF65-F5344CB8AC3E}">
        <p14:creationId xmlns:p14="http://schemas.microsoft.com/office/powerpoint/2010/main" val="517834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AB4D28DC30974F8DF13AF3195573DD" ma:contentTypeVersion="18" ma:contentTypeDescription="Create a new document." ma:contentTypeScope="" ma:versionID="d888e41d3f55a909ebdfc3b00035feb4">
  <xsd:schema xmlns:xsd="http://www.w3.org/2001/XMLSchema" xmlns:xs="http://www.w3.org/2001/XMLSchema" xmlns:p="http://schemas.microsoft.com/office/2006/metadata/properties" xmlns:ns2="f0cced3b-310d-45b8-97bf-d36cbbb5d34b" xmlns:ns3="991330b7-a67c-4846-8b6a-4c888ec2572d" targetNamespace="http://schemas.microsoft.com/office/2006/metadata/properties" ma:root="true" ma:fieldsID="e9229051f1779e83804e81888c05a1b1" ns2:_="" ns3:_="">
    <xsd:import namespace="f0cced3b-310d-45b8-97bf-d36cbbb5d34b"/>
    <xsd:import namespace="991330b7-a67c-4846-8b6a-4c888ec2572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cced3b-310d-45b8-97bf-d36cbbb5d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f8c4553-6a3d-466f-a6fa-79c540e7775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1330b7-a67c-4846-8b6a-4c888ec2572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dfe62-da6c-4de2-96a7-2420381ab32d}" ma:internalName="TaxCatchAll" ma:showField="CatchAllData" ma:web="991330b7-a67c-4846-8b6a-4c888ec257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0cced3b-310d-45b8-97bf-d36cbbb5d34b">
      <Terms xmlns="http://schemas.microsoft.com/office/infopath/2007/PartnerControls"/>
    </lcf76f155ced4ddcb4097134ff3c332f>
    <TaxCatchAll xmlns="991330b7-a67c-4846-8b6a-4c888ec2572d" xsi:nil="true"/>
  </documentManagement>
</p:properties>
</file>

<file path=customXml/itemProps1.xml><?xml version="1.0" encoding="utf-8"?>
<ds:datastoreItem xmlns:ds="http://schemas.openxmlformats.org/officeDocument/2006/customXml" ds:itemID="{328017D2-4C32-4500-A74B-E917B5AE2A62}"/>
</file>

<file path=customXml/itemProps2.xml><?xml version="1.0" encoding="utf-8"?>
<ds:datastoreItem xmlns:ds="http://schemas.openxmlformats.org/officeDocument/2006/customXml" ds:itemID="{9FBD28E1-3C04-4676-B30E-9B2327458FE7}"/>
</file>

<file path=customXml/itemProps3.xml><?xml version="1.0" encoding="utf-8"?>
<ds:datastoreItem xmlns:ds="http://schemas.openxmlformats.org/officeDocument/2006/customXml" ds:itemID="{8DEE6C45-E38E-490A-8D86-2A1ADB5AD676}"/>
</file>

<file path=docProps/app.xml><?xml version="1.0" encoding="utf-8"?>
<Properties xmlns="http://schemas.openxmlformats.org/officeDocument/2006/extended-properties" xmlns:vt="http://schemas.openxmlformats.org/officeDocument/2006/docPropsVTypes">
  <Template>Office Theme</Template>
  <TotalTime>1528</TotalTime>
  <Words>749</Words>
  <Application>Microsoft Office PowerPoint</Application>
  <PresentationFormat>Widescreen</PresentationFormat>
  <Paragraphs>99</Paragraphs>
  <Slides>13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Linux Libertine</vt:lpstr>
      <vt:lpstr>PT Sans</vt:lpstr>
      <vt:lpstr>Segoe UI Emoji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Quinn</dc:creator>
  <cp:lastModifiedBy>Sarah Quinn</cp:lastModifiedBy>
  <cp:revision>4</cp:revision>
  <dcterms:created xsi:type="dcterms:W3CDTF">2024-07-17T14:44:03Z</dcterms:created>
  <dcterms:modified xsi:type="dcterms:W3CDTF">2024-10-04T09:37:48Z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0x0101002AAB4D28DC30974F8DF13AF3195573DD</vt:lpwstr>
  </property>
</Properties>
</file>